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1897" r:id="rId3"/>
    <p:sldId id="1880" r:id="rId4"/>
    <p:sldId id="1881" r:id="rId5"/>
    <p:sldId id="1882" r:id="rId6"/>
    <p:sldId id="1883" r:id="rId7"/>
    <p:sldId id="1884" r:id="rId8"/>
    <p:sldId id="1885" r:id="rId9"/>
    <p:sldId id="1886" r:id="rId10"/>
    <p:sldId id="1888" r:id="rId11"/>
    <p:sldId id="1898" r:id="rId12"/>
    <p:sldId id="1887" r:id="rId13"/>
    <p:sldId id="1890" r:id="rId14"/>
    <p:sldId id="1900" r:id="rId15"/>
    <p:sldId id="1895" r:id="rId16"/>
    <p:sldId id="1896" r:id="rId17"/>
    <p:sldId id="1767" r:id="rId18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04" userDrawn="1">
          <p15:clr>
            <a:srgbClr val="A4A3A4"/>
          </p15:clr>
        </p15:guide>
        <p15:guide id="2" pos="7368" userDrawn="1">
          <p15:clr>
            <a:srgbClr val="A4A3A4"/>
          </p15:clr>
        </p15:guide>
        <p15:guide id="3" orient="horz" pos="472" userDrawn="1">
          <p15:clr>
            <a:srgbClr val="A4A3A4"/>
          </p15:clr>
        </p15:guide>
        <p15:guide id="4" orient="horz" pos="41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FF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E7A1A2-BB5A-4E33-B59E-C56C1163AC13}" v="159" dt="2025-05-09T18:20:05.8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529" autoAdjust="0"/>
  </p:normalViewPr>
  <p:slideViewPr>
    <p:cSldViewPr snapToGrid="0" showGuides="1">
      <p:cViewPr varScale="1">
        <p:scale>
          <a:sx n="96" d="100"/>
          <a:sy n="96" d="100"/>
        </p:scale>
        <p:origin x="420" y="-28"/>
      </p:cViewPr>
      <p:guideLst>
        <p:guide pos="304"/>
        <p:guide pos="7368"/>
        <p:guide orient="horz" pos="472"/>
        <p:guide orient="horz" pos="41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jpeg>
</file>

<file path=ppt/media/image11.png>
</file>

<file path=ppt/media/image12.jpeg>
</file>

<file path=ppt/media/image13.png>
</file>

<file path=ppt/media/image14.png>
</file>

<file path=ppt/media/image140.png>
</file>

<file path=ppt/media/image141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3.png>
</file>

<file path=ppt/media/image4.png>
</file>

<file path=ppt/media/image5.png>
</file>

<file path=ppt/media/image6.jpe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FF7382-B1F7-4D68-995D-F8373CE65DC0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886D82-40B8-4175-AE33-CCD3B53A52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637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86D82-40B8-4175-AE33-CCD3B53A526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06567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86D82-40B8-4175-AE33-CCD3B53A526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89263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86D82-40B8-4175-AE33-CCD3B53A526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13120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86D82-40B8-4175-AE33-CCD3B53A526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35619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F5C49C-89CB-5B3C-6E3B-BDD5CB2076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85FF957-9D3D-63AE-10A6-A8976C3EED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122270E-C27C-36FF-CB4C-9A6B8898F1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1A74F96-8A49-203E-14EA-7C38C3E1AA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86D82-40B8-4175-AE33-CCD3B53A526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58182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86D82-40B8-4175-AE33-CCD3B53A526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32788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86D82-40B8-4175-AE33-CCD3B53A526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36862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86D82-40B8-4175-AE33-CCD3B53A526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6077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86D82-40B8-4175-AE33-CCD3B53A526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5433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86D82-40B8-4175-AE33-CCD3B53A526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34326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86D82-40B8-4175-AE33-CCD3B53A526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97860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86D82-40B8-4175-AE33-CCD3B53A526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3579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86D82-40B8-4175-AE33-CCD3B53A526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31435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86D82-40B8-4175-AE33-CCD3B53A526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1422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86D82-40B8-4175-AE33-CCD3B53A526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1017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BD8F6F-08AB-422E-BF07-88B099000C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5300" y="1122363"/>
            <a:ext cx="11201400" cy="2387600"/>
          </a:xfrm>
        </p:spPr>
        <p:txBody>
          <a:bodyPr anchor="ctr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B68DE6F-6712-4B07-97EE-B9935CF4B6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3602038"/>
            <a:ext cx="112141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2728316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FA7FF2-BE51-489D-AA15-0DD2A6AA8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6AF0AD-2601-4F52-BC4F-A9D4D9D41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9749F1-FE75-45FB-95A9-1B839DBA4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0473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B0259C-CF72-49AD-8FAD-12AB6C7FF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79AC4F-B399-41E7-8954-866E1E09B1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036320"/>
            <a:ext cx="5181600" cy="514064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16E20B4-2A29-48CF-9837-10F7757FB6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036320"/>
            <a:ext cx="5181600" cy="514064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AD3033B-76E7-4F25-BE95-E084E5162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9849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9C42F6-7BC7-4B9F-8BBD-23FE1B41C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1904565-16B3-4AD3-A820-2CF381E551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B6875E-AEA4-42E3-A6DA-2440C2C8329E}" type="datetime1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F59F35C-A224-4CAC-B5E9-C90ECF498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1F5DC01-F74D-4510-A748-035E31EE6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6294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5FA9B5E-1179-424A-9D9B-043584A45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1320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45496D6-6340-4D75-9F6E-2AC17D258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136525"/>
            <a:ext cx="11214100" cy="6151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804680-DAF3-4C26-8CDB-11093A408E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868182"/>
            <a:ext cx="11214100" cy="5511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B4D84BF-2AF5-4184-BA51-DAE90778BA19}"/>
              </a:ext>
            </a:extLst>
          </p:cNvPr>
          <p:cNvSpPr/>
          <p:nvPr userDrawn="1"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/>
          </a:p>
        </p:txBody>
      </p:sp>
      <p:grpSp>
        <p:nvGrpSpPr>
          <p:cNvPr id="8" name="Group 4">
            <a:extLst>
              <a:ext uri="{FF2B5EF4-FFF2-40B4-BE49-F238E27FC236}">
                <a16:creationId xmlns:a16="http://schemas.microsoft.com/office/drawing/2014/main" id="{B61E0390-630C-4AF6-B2A1-6CE666C986D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9939005" y="397033"/>
            <a:ext cx="2252995" cy="356370"/>
            <a:chOff x="768" y="1292"/>
            <a:chExt cx="5241" cy="829"/>
          </a:xfrm>
          <a:solidFill>
            <a:schemeClr val="accent1"/>
          </a:solidFill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75B8AD57-3ED2-4C7E-9BB6-F795E9E5346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7" y="1292"/>
              <a:ext cx="1742" cy="829"/>
            </a:xfrm>
            <a:custGeom>
              <a:avLst/>
              <a:gdLst>
                <a:gd name="T0" fmla="*/ 1742 w 1742"/>
                <a:gd name="T1" fmla="*/ 829 h 829"/>
                <a:gd name="T2" fmla="*/ 851 w 1742"/>
                <a:gd name="T3" fmla="*/ 829 h 829"/>
                <a:gd name="T4" fmla="*/ 851 w 1742"/>
                <a:gd name="T5" fmla="*/ 9 h 829"/>
                <a:gd name="T6" fmla="*/ 751 w 1742"/>
                <a:gd name="T7" fmla="*/ 9 h 829"/>
                <a:gd name="T8" fmla="*/ 751 w 1742"/>
                <a:gd name="T9" fmla="*/ 24 h 829"/>
                <a:gd name="T10" fmla="*/ 724 w 1742"/>
                <a:gd name="T11" fmla="*/ 24 h 829"/>
                <a:gd name="T12" fmla="*/ 724 w 1742"/>
                <a:gd name="T13" fmla="*/ 9 h 829"/>
                <a:gd name="T14" fmla="*/ 258 w 1742"/>
                <a:gd name="T15" fmla="*/ 9 h 829"/>
                <a:gd name="T16" fmla="*/ 258 w 1742"/>
                <a:gd name="T17" fmla="*/ 24 h 829"/>
                <a:gd name="T18" fmla="*/ 231 w 1742"/>
                <a:gd name="T19" fmla="*/ 24 h 829"/>
                <a:gd name="T20" fmla="*/ 231 w 1742"/>
                <a:gd name="T21" fmla="*/ 9 h 829"/>
                <a:gd name="T22" fmla="*/ 132 w 1742"/>
                <a:gd name="T23" fmla="*/ 9 h 829"/>
                <a:gd name="T24" fmla="*/ 132 w 1742"/>
                <a:gd name="T25" fmla="*/ 829 h 829"/>
                <a:gd name="T26" fmla="*/ 0 w 1742"/>
                <a:gd name="T27" fmla="*/ 829 h 829"/>
                <a:gd name="T28" fmla="*/ 0 w 1742"/>
                <a:gd name="T29" fmla="*/ 820 h 829"/>
                <a:gd name="T30" fmla="*/ 123 w 1742"/>
                <a:gd name="T31" fmla="*/ 820 h 829"/>
                <a:gd name="T32" fmla="*/ 123 w 1742"/>
                <a:gd name="T33" fmla="*/ 0 h 829"/>
                <a:gd name="T34" fmla="*/ 239 w 1742"/>
                <a:gd name="T35" fmla="*/ 0 h 829"/>
                <a:gd name="T36" fmla="*/ 239 w 1742"/>
                <a:gd name="T37" fmla="*/ 14 h 829"/>
                <a:gd name="T38" fmla="*/ 250 w 1742"/>
                <a:gd name="T39" fmla="*/ 14 h 829"/>
                <a:gd name="T40" fmla="*/ 250 w 1742"/>
                <a:gd name="T41" fmla="*/ 0 h 829"/>
                <a:gd name="T42" fmla="*/ 732 w 1742"/>
                <a:gd name="T43" fmla="*/ 0 h 829"/>
                <a:gd name="T44" fmla="*/ 732 w 1742"/>
                <a:gd name="T45" fmla="*/ 14 h 829"/>
                <a:gd name="T46" fmla="*/ 743 w 1742"/>
                <a:gd name="T47" fmla="*/ 14 h 829"/>
                <a:gd name="T48" fmla="*/ 743 w 1742"/>
                <a:gd name="T49" fmla="*/ 0 h 829"/>
                <a:gd name="T50" fmla="*/ 861 w 1742"/>
                <a:gd name="T51" fmla="*/ 0 h 829"/>
                <a:gd name="T52" fmla="*/ 861 w 1742"/>
                <a:gd name="T53" fmla="*/ 820 h 829"/>
                <a:gd name="T54" fmla="*/ 1742 w 1742"/>
                <a:gd name="T55" fmla="*/ 820 h 829"/>
                <a:gd name="T56" fmla="*/ 1742 w 1742"/>
                <a:gd name="T57" fmla="*/ 829 h 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42" h="829">
                  <a:moveTo>
                    <a:pt x="1742" y="829"/>
                  </a:moveTo>
                  <a:lnTo>
                    <a:pt x="851" y="829"/>
                  </a:lnTo>
                  <a:lnTo>
                    <a:pt x="851" y="9"/>
                  </a:lnTo>
                  <a:lnTo>
                    <a:pt x="751" y="9"/>
                  </a:lnTo>
                  <a:lnTo>
                    <a:pt x="751" y="24"/>
                  </a:lnTo>
                  <a:lnTo>
                    <a:pt x="724" y="24"/>
                  </a:lnTo>
                  <a:lnTo>
                    <a:pt x="724" y="9"/>
                  </a:lnTo>
                  <a:lnTo>
                    <a:pt x="258" y="9"/>
                  </a:lnTo>
                  <a:lnTo>
                    <a:pt x="258" y="24"/>
                  </a:lnTo>
                  <a:lnTo>
                    <a:pt x="231" y="24"/>
                  </a:lnTo>
                  <a:lnTo>
                    <a:pt x="231" y="9"/>
                  </a:lnTo>
                  <a:lnTo>
                    <a:pt x="132" y="9"/>
                  </a:lnTo>
                  <a:lnTo>
                    <a:pt x="132" y="829"/>
                  </a:lnTo>
                  <a:lnTo>
                    <a:pt x="0" y="829"/>
                  </a:lnTo>
                  <a:lnTo>
                    <a:pt x="0" y="820"/>
                  </a:lnTo>
                  <a:lnTo>
                    <a:pt x="123" y="820"/>
                  </a:lnTo>
                  <a:lnTo>
                    <a:pt x="123" y="0"/>
                  </a:lnTo>
                  <a:lnTo>
                    <a:pt x="239" y="0"/>
                  </a:lnTo>
                  <a:lnTo>
                    <a:pt x="239" y="14"/>
                  </a:lnTo>
                  <a:lnTo>
                    <a:pt x="250" y="14"/>
                  </a:lnTo>
                  <a:lnTo>
                    <a:pt x="250" y="0"/>
                  </a:lnTo>
                  <a:lnTo>
                    <a:pt x="732" y="0"/>
                  </a:lnTo>
                  <a:lnTo>
                    <a:pt x="732" y="14"/>
                  </a:lnTo>
                  <a:lnTo>
                    <a:pt x="743" y="14"/>
                  </a:lnTo>
                  <a:lnTo>
                    <a:pt x="743" y="0"/>
                  </a:lnTo>
                  <a:lnTo>
                    <a:pt x="861" y="0"/>
                  </a:lnTo>
                  <a:lnTo>
                    <a:pt x="861" y="820"/>
                  </a:lnTo>
                  <a:lnTo>
                    <a:pt x="1742" y="820"/>
                  </a:lnTo>
                  <a:lnTo>
                    <a:pt x="1742" y="829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4798BBCA-0550-45C6-83EF-598917E1EC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7" y="1471"/>
              <a:ext cx="482" cy="646"/>
            </a:xfrm>
            <a:custGeom>
              <a:avLst/>
              <a:gdLst>
                <a:gd name="T0" fmla="*/ 482 w 482"/>
                <a:gd name="T1" fmla="*/ 646 h 646"/>
                <a:gd name="T2" fmla="*/ 474 w 482"/>
                <a:gd name="T3" fmla="*/ 646 h 646"/>
                <a:gd name="T4" fmla="*/ 474 w 482"/>
                <a:gd name="T5" fmla="*/ 112 h 646"/>
                <a:gd name="T6" fmla="*/ 433 w 482"/>
                <a:gd name="T7" fmla="*/ 112 h 646"/>
                <a:gd name="T8" fmla="*/ 433 w 482"/>
                <a:gd name="T9" fmla="*/ 79 h 646"/>
                <a:gd name="T10" fmla="*/ 364 w 482"/>
                <a:gd name="T11" fmla="*/ 38 h 646"/>
                <a:gd name="T12" fmla="*/ 320 w 482"/>
                <a:gd name="T13" fmla="*/ 38 h 646"/>
                <a:gd name="T14" fmla="*/ 320 w 482"/>
                <a:gd name="T15" fmla="*/ 9 h 646"/>
                <a:gd name="T16" fmla="*/ 164 w 482"/>
                <a:gd name="T17" fmla="*/ 9 h 646"/>
                <a:gd name="T18" fmla="*/ 164 w 482"/>
                <a:gd name="T19" fmla="*/ 38 h 646"/>
                <a:gd name="T20" fmla="*/ 120 w 482"/>
                <a:gd name="T21" fmla="*/ 38 h 646"/>
                <a:gd name="T22" fmla="*/ 49 w 482"/>
                <a:gd name="T23" fmla="*/ 79 h 646"/>
                <a:gd name="T24" fmla="*/ 49 w 482"/>
                <a:gd name="T25" fmla="*/ 112 h 646"/>
                <a:gd name="T26" fmla="*/ 8 w 482"/>
                <a:gd name="T27" fmla="*/ 112 h 646"/>
                <a:gd name="T28" fmla="*/ 8 w 482"/>
                <a:gd name="T29" fmla="*/ 646 h 646"/>
                <a:gd name="T30" fmla="*/ 0 w 482"/>
                <a:gd name="T31" fmla="*/ 646 h 646"/>
                <a:gd name="T32" fmla="*/ 0 w 482"/>
                <a:gd name="T33" fmla="*/ 102 h 646"/>
                <a:gd name="T34" fmla="*/ 41 w 482"/>
                <a:gd name="T35" fmla="*/ 102 h 646"/>
                <a:gd name="T36" fmla="*/ 41 w 482"/>
                <a:gd name="T37" fmla="*/ 74 h 646"/>
                <a:gd name="T38" fmla="*/ 116 w 482"/>
                <a:gd name="T39" fmla="*/ 29 h 646"/>
                <a:gd name="T40" fmla="*/ 154 w 482"/>
                <a:gd name="T41" fmla="*/ 29 h 646"/>
                <a:gd name="T42" fmla="*/ 154 w 482"/>
                <a:gd name="T43" fmla="*/ 0 h 646"/>
                <a:gd name="T44" fmla="*/ 328 w 482"/>
                <a:gd name="T45" fmla="*/ 0 h 646"/>
                <a:gd name="T46" fmla="*/ 328 w 482"/>
                <a:gd name="T47" fmla="*/ 29 h 646"/>
                <a:gd name="T48" fmla="*/ 366 w 482"/>
                <a:gd name="T49" fmla="*/ 29 h 646"/>
                <a:gd name="T50" fmla="*/ 441 w 482"/>
                <a:gd name="T51" fmla="*/ 74 h 646"/>
                <a:gd name="T52" fmla="*/ 441 w 482"/>
                <a:gd name="T53" fmla="*/ 102 h 646"/>
                <a:gd name="T54" fmla="*/ 482 w 482"/>
                <a:gd name="T55" fmla="*/ 102 h 646"/>
                <a:gd name="T56" fmla="*/ 482 w 482"/>
                <a:gd name="T57" fmla="*/ 646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2" h="646">
                  <a:moveTo>
                    <a:pt x="482" y="646"/>
                  </a:moveTo>
                  <a:lnTo>
                    <a:pt x="474" y="646"/>
                  </a:lnTo>
                  <a:lnTo>
                    <a:pt x="474" y="112"/>
                  </a:lnTo>
                  <a:lnTo>
                    <a:pt x="433" y="112"/>
                  </a:lnTo>
                  <a:lnTo>
                    <a:pt x="433" y="79"/>
                  </a:lnTo>
                  <a:lnTo>
                    <a:pt x="364" y="38"/>
                  </a:lnTo>
                  <a:lnTo>
                    <a:pt x="320" y="38"/>
                  </a:lnTo>
                  <a:lnTo>
                    <a:pt x="320" y="9"/>
                  </a:lnTo>
                  <a:lnTo>
                    <a:pt x="164" y="9"/>
                  </a:lnTo>
                  <a:lnTo>
                    <a:pt x="164" y="38"/>
                  </a:lnTo>
                  <a:lnTo>
                    <a:pt x="120" y="38"/>
                  </a:lnTo>
                  <a:lnTo>
                    <a:pt x="49" y="79"/>
                  </a:lnTo>
                  <a:lnTo>
                    <a:pt x="49" y="112"/>
                  </a:lnTo>
                  <a:lnTo>
                    <a:pt x="8" y="112"/>
                  </a:lnTo>
                  <a:lnTo>
                    <a:pt x="8" y="646"/>
                  </a:lnTo>
                  <a:lnTo>
                    <a:pt x="0" y="646"/>
                  </a:lnTo>
                  <a:lnTo>
                    <a:pt x="0" y="102"/>
                  </a:lnTo>
                  <a:lnTo>
                    <a:pt x="41" y="102"/>
                  </a:lnTo>
                  <a:lnTo>
                    <a:pt x="41" y="74"/>
                  </a:lnTo>
                  <a:lnTo>
                    <a:pt x="116" y="29"/>
                  </a:lnTo>
                  <a:lnTo>
                    <a:pt x="154" y="29"/>
                  </a:lnTo>
                  <a:lnTo>
                    <a:pt x="154" y="0"/>
                  </a:lnTo>
                  <a:lnTo>
                    <a:pt x="328" y="0"/>
                  </a:lnTo>
                  <a:lnTo>
                    <a:pt x="328" y="29"/>
                  </a:lnTo>
                  <a:lnTo>
                    <a:pt x="366" y="29"/>
                  </a:lnTo>
                  <a:lnTo>
                    <a:pt x="441" y="74"/>
                  </a:lnTo>
                  <a:lnTo>
                    <a:pt x="441" y="102"/>
                  </a:lnTo>
                  <a:lnTo>
                    <a:pt x="482" y="102"/>
                  </a:lnTo>
                  <a:lnTo>
                    <a:pt x="482" y="646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73F4C893-2E4D-4A9C-86FD-B9EDA4C97E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8" y="1614"/>
              <a:ext cx="2016" cy="507"/>
            </a:xfrm>
            <a:custGeom>
              <a:avLst/>
              <a:gdLst>
                <a:gd name="T0" fmla="*/ 1125 w 1178"/>
                <a:gd name="T1" fmla="*/ 294 h 294"/>
                <a:gd name="T2" fmla="*/ 1072 w 1178"/>
                <a:gd name="T3" fmla="*/ 231 h 294"/>
                <a:gd name="T4" fmla="*/ 959 w 1178"/>
                <a:gd name="T5" fmla="*/ 111 h 294"/>
                <a:gd name="T6" fmla="*/ 710 w 1178"/>
                <a:gd name="T7" fmla="*/ 53 h 294"/>
                <a:gd name="T8" fmla="*/ 647 w 1178"/>
                <a:gd name="T9" fmla="*/ 53 h 294"/>
                <a:gd name="T10" fmla="*/ 397 w 1178"/>
                <a:gd name="T11" fmla="*/ 111 h 294"/>
                <a:gd name="T12" fmla="*/ 284 w 1178"/>
                <a:gd name="T13" fmla="*/ 231 h 294"/>
                <a:gd name="T14" fmla="*/ 232 w 1178"/>
                <a:gd name="T15" fmla="*/ 294 h 294"/>
                <a:gd name="T16" fmla="*/ 0 w 1178"/>
                <a:gd name="T17" fmla="*/ 289 h 294"/>
                <a:gd name="T18" fmla="*/ 280 w 1178"/>
                <a:gd name="T19" fmla="*/ 227 h 294"/>
                <a:gd name="T20" fmla="*/ 394 w 1178"/>
                <a:gd name="T21" fmla="*/ 107 h 294"/>
                <a:gd name="T22" fmla="*/ 652 w 1178"/>
                <a:gd name="T23" fmla="*/ 51 h 294"/>
                <a:gd name="T24" fmla="*/ 705 w 1178"/>
                <a:gd name="T25" fmla="*/ 51 h 294"/>
                <a:gd name="T26" fmla="*/ 963 w 1178"/>
                <a:gd name="T27" fmla="*/ 107 h 294"/>
                <a:gd name="T28" fmla="*/ 1076 w 1178"/>
                <a:gd name="T29" fmla="*/ 227 h 294"/>
                <a:gd name="T30" fmla="*/ 1178 w 1178"/>
                <a:gd name="T31" fmla="*/ 289 h 294"/>
                <a:gd name="T32" fmla="*/ 1079 w 1178"/>
                <a:gd name="T33" fmla="*/ 294 h 294"/>
                <a:gd name="T34" fmla="*/ 1077 w 1178"/>
                <a:gd name="T35" fmla="*/ 293 h 294"/>
                <a:gd name="T36" fmla="*/ 1014 w 1178"/>
                <a:gd name="T37" fmla="*/ 214 h 294"/>
                <a:gd name="T38" fmla="*/ 838 w 1178"/>
                <a:gd name="T39" fmla="*/ 54 h 294"/>
                <a:gd name="T40" fmla="*/ 715 w 1178"/>
                <a:gd name="T41" fmla="*/ 94 h 294"/>
                <a:gd name="T42" fmla="*/ 690 w 1178"/>
                <a:gd name="T43" fmla="*/ 292 h 294"/>
                <a:gd name="T44" fmla="*/ 685 w 1178"/>
                <a:gd name="T45" fmla="*/ 283 h 294"/>
                <a:gd name="T46" fmla="*/ 760 w 1178"/>
                <a:gd name="T47" fmla="*/ 34 h 294"/>
                <a:gd name="T48" fmla="*/ 1000 w 1178"/>
                <a:gd name="T49" fmla="*/ 190 h 294"/>
                <a:gd name="T50" fmla="*/ 1057 w 1178"/>
                <a:gd name="T51" fmla="*/ 257 h 294"/>
                <a:gd name="T52" fmla="*/ 1081 w 1178"/>
                <a:gd name="T53" fmla="*/ 294 h 294"/>
                <a:gd name="T54" fmla="*/ 277 w 1178"/>
                <a:gd name="T55" fmla="*/ 294 h 294"/>
                <a:gd name="T56" fmla="*/ 300 w 1178"/>
                <a:gd name="T57" fmla="*/ 257 h 294"/>
                <a:gd name="T58" fmla="*/ 356 w 1178"/>
                <a:gd name="T59" fmla="*/ 190 h 294"/>
                <a:gd name="T60" fmla="*/ 597 w 1178"/>
                <a:gd name="T61" fmla="*/ 34 h 294"/>
                <a:gd name="T62" fmla="*/ 672 w 1178"/>
                <a:gd name="T63" fmla="*/ 283 h 294"/>
                <a:gd name="T64" fmla="*/ 666 w 1178"/>
                <a:gd name="T65" fmla="*/ 292 h 294"/>
                <a:gd name="T66" fmla="*/ 641 w 1178"/>
                <a:gd name="T67" fmla="*/ 94 h 294"/>
                <a:gd name="T68" fmla="*/ 519 w 1178"/>
                <a:gd name="T69" fmla="*/ 54 h 294"/>
                <a:gd name="T70" fmla="*/ 342 w 1178"/>
                <a:gd name="T71" fmla="*/ 214 h 294"/>
                <a:gd name="T72" fmla="*/ 280 w 1178"/>
                <a:gd name="T73" fmla="*/ 293 h 294"/>
                <a:gd name="T74" fmla="*/ 277 w 1178"/>
                <a:gd name="T75" fmla="*/ 292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78" h="294">
                  <a:moveTo>
                    <a:pt x="1178" y="294"/>
                  </a:moveTo>
                  <a:cubicBezTo>
                    <a:pt x="1125" y="294"/>
                    <a:pt x="1125" y="294"/>
                    <a:pt x="1125" y="294"/>
                  </a:cubicBezTo>
                  <a:cubicBezTo>
                    <a:pt x="1124" y="293"/>
                    <a:pt x="1124" y="293"/>
                    <a:pt x="1124" y="293"/>
                  </a:cubicBezTo>
                  <a:cubicBezTo>
                    <a:pt x="1124" y="293"/>
                    <a:pt x="1082" y="242"/>
                    <a:pt x="1072" y="231"/>
                  </a:cubicBezTo>
                  <a:cubicBezTo>
                    <a:pt x="1068" y="226"/>
                    <a:pt x="1068" y="226"/>
                    <a:pt x="1068" y="226"/>
                  </a:cubicBezTo>
                  <a:cubicBezTo>
                    <a:pt x="1034" y="186"/>
                    <a:pt x="1000" y="145"/>
                    <a:pt x="959" y="111"/>
                  </a:cubicBezTo>
                  <a:cubicBezTo>
                    <a:pt x="918" y="76"/>
                    <a:pt x="877" y="43"/>
                    <a:pt x="833" y="28"/>
                  </a:cubicBezTo>
                  <a:cubicBezTo>
                    <a:pt x="769" y="6"/>
                    <a:pt x="728" y="14"/>
                    <a:pt x="710" y="53"/>
                  </a:cubicBezTo>
                  <a:cubicBezTo>
                    <a:pt x="705" y="63"/>
                    <a:pt x="683" y="64"/>
                    <a:pt x="678" y="64"/>
                  </a:cubicBezTo>
                  <a:cubicBezTo>
                    <a:pt x="674" y="64"/>
                    <a:pt x="652" y="63"/>
                    <a:pt x="647" y="53"/>
                  </a:cubicBezTo>
                  <a:cubicBezTo>
                    <a:pt x="629" y="14"/>
                    <a:pt x="587" y="6"/>
                    <a:pt x="524" y="28"/>
                  </a:cubicBezTo>
                  <a:cubicBezTo>
                    <a:pt x="479" y="43"/>
                    <a:pt x="439" y="76"/>
                    <a:pt x="397" y="111"/>
                  </a:cubicBezTo>
                  <a:cubicBezTo>
                    <a:pt x="357" y="145"/>
                    <a:pt x="322" y="186"/>
                    <a:pt x="289" y="226"/>
                  </a:cubicBezTo>
                  <a:cubicBezTo>
                    <a:pt x="284" y="231"/>
                    <a:pt x="284" y="231"/>
                    <a:pt x="284" y="231"/>
                  </a:cubicBezTo>
                  <a:cubicBezTo>
                    <a:pt x="275" y="242"/>
                    <a:pt x="233" y="293"/>
                    <a:pt x="232" y="293"/>
                  </a:cubicBezTo>
                  <a:cubicBezTo>
                    <a:pt x="232" y="294"/>
                    <a:pt x="232" y="294"/>
                    <a:pt x="232" y="294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0" y="289"/>
                    <a:pt x="0" y="289"/>
                    <a:pt x="0" y="289"/>
                  </a:cubicBezTo>
                  <a:cubicBezTo>
                    <a:pt x="229" y="289"/>
                    <a:pt x="229" y="289"/>
                    <a:pt x="229" y="289"/>
                  </a:cubicBezTo>
                  <a:cubicBezTo>
                    <a:pt x="235" y="282"/>
                    <a:pt x="271" y="238"/>
                    <a:pt x="280" y="227"/>
                  </a:cubicBezTo>
                  <a:cubicBezTo>
                    <a:pt x="285" y="222"/>
                    <a:pt x="285" y="222"/>
                    <a:pt x="285" y="222"/>
                  </a:cubicBezTo>
                  <a:cubicBezTo>
                    <a:pt x="318" y="183"/>
                    <a:pt x="353" y="141"/>
                    <a:pt x="394" y="107"/>
                  </a:cubicBezTo>
                  <a:cubicBezTo>
                    <a:pt x="436" y="72"/>
                    <a:pt x="477" y="39"/>
                    <a:pt x="522" y="23"/>
                  </a:cubicBezTo>
                  <a:cubicBezTo>
                    <a:pt x="589" y="0"/>
                    <a:pt x="632" y="9"/>
                    <a:pt x="652" y="51"/>
                  </a:cubicBezTo>
                  <a:cubicBezTo>
                    <a:pt x="654" y="56"/>
                    <a:pt x="667" y="58"/>
                    <a:pt x="678" y="58"/>
                  </a:cubicBezTo>
                  <a:cubicBezTo>
                    <a:pt x="690" y="58"/>
                    <a:pt x="703" y="56"/>
                    <a:pt x="705" y="51"/>
                  </a:cubicBezTo>
                  <a:cubicBezTo>
                    <a:pt x="724" y="9"/>
                    <a:pt x="768" y="0"/>
                    <a:pt x="834" y="23"/>
                  </a:cubicBezTo>
                  <a:cubicBezTo>
                    <a:pt x="880" y="39"/>
                    <a:pt x="921" y="72"/>
                    <a:pt x="963" y="107"/>
                  </a:cubicBezTo>
                  <a:cubicBezTo>
                    <a:pt x="1003" y="141"/>
                    <a:pt x="1038" y="183"/>
                    <a:pt x="1072" y="222"/>
                  </a:cubicBezTo>
                  <a:cubicBezTo>
                    <a:pt x="1076" y="227"/>
                    <a:pt x="1076" y="227"/>
                    <a:pt x="1076" y="227"/>
                  </a:cubicBezTo>
                  <a:cubicBezTo>
                    <a:pt x="1085" y="238"/>
                    <a:pt x="1122" y="282"/>
                    <a:pt x="1128" y="289"/>
                  </a:cubicBezTo>
                  <a:cubicBezTo>
                    <a:pt x="1178" y="289"/>
                    <a:pt x="1178" y="289"/>
                    <a:pt x="1178" y="289"/>
                  </a:cubicBezTo>
                  <a:lnTo>
                    <a:pt x="1178" y="294"/>
                  </a:lnTo>
                  <a:close/>
                  <a:moveTo>
                    <a:pt x="1079" y="294"/>
                  </a:moveTo>
                  <a:cubicBezTo>
                    <a:pt x="1079" y="292"/>
                    <a:pt x="1079" y="292"/>
                    <a:pt x="1079" y="292"/>
                  </a:cubicBezTo>
                  <a:cubicBezTo>
                    <a:pt x="1077" y="293"/>
                    <a:pt x="1077" y="293"/>
                    <a:pt x="1077" y="293"/>
                  </a:cubicBezTo>
                  <a:cubicBezTo>
                    <a:pt x="1076" y="290"/>
                    <a:pt x="1055" y="263"/>
                    <a:pt x="1053" y="260"/>
                  </a:cubicBezTo>
                  <a:cubicBezTo>
                    <a:pt x="1039" y="243"/>
                    <a:pt x="1026" y="228"/>
                    <a:pt x="1014" y="214"/>
                  </a:cubicBezTo>
                  <a:cubicBezTo>
                    <a:pt x="1008" y="208"/>
                    <a:pt x="1002" y="201"/>
                    <a:pt x="996" y="194"/>
                  </a:cubicBezTo>
                  <a:cubicBezTo>
                    <a:pt x="950" y="140"/>
                    <a:pt x="902" y="84"/>
                    <a:pt x="838" y="54"/>
                  </a:cubicBezTo>
                  <a:cubicBezTo>
                    <a:pt x="814" y="44"/>
                    <a:pt x="786" y="33"/>
                    <a:pt x="761" y="40"/>
                  </a:cubicBezTo>
                  <a:cubicBezTo>
                    <a:pt x="736" y="46"/>
                    <a:pt x="723" y="73"/>
                    <a:pt x="715" y="94"/>
                  </a:cubicBezTo>
                  <a:cubicBezTo>
                    <a:pt x="695" y="156"/>
                    <a:pt x="693" y="218"/>
                    <a:pt x="690" y="283"/>
                  </a:cubicBezTo>
                  <a:cubicBezTo>
                    <a:pt x="690" y="292"/>
                    <a:pt x="690" y="292"/>
                    <a:pt x="690" y="292"/>
                  </a:cubicBezTo>
                  <a:cubicBezTo>
                    <a:pt x="685" y="291"/>
                    <a:pt x="685" y="291"/>
                    <a:pt x="685" y="291"/>
                  </a:cubicBezTo>
                  <a:cubicBezTo>
                    <a:pt x="685" y="283"/>
                    <a:pt x="685" y="283"/>
                    <a:pt x="685" y="283"/>
                  </a:cubicBezTo>
                  <a:cubicBezTo>
                    <a:pt x="687" y="217"/>
                    <a:pt x="689" y="155"/>
                    <a:pt x="710" y="92"/>
                  </a:cubicBezTo>
                  <a:cubicBezTo>
                    <a:pt x="718" y="70"/>
                    <a:pt x="733" y="42"/>
                    <a:pt x="760" y="34"/>
                  </a:cubicBezTo>
                  <a:cubicBezTo>
                    <a:pt x="787" y="28"/>
                    <a:pt x="815" y="38"/>
                    <a:pt x="840" y="50"/>
                  </a:cubicBezTo>
                  <a:cubicBezTo>
                    <a:pt x="905" y="80"/>
                    <a:pt x="954" y="136"/>
                    <a:pt x="1000" y="190"/>
                  </a:cubicBezTo>
                  <a:cubicBezTo>
                    <a:pt x="1006" y="197"/>
                    <a:pt x="1012" y="204"/>
                    <a:pt x="1018" y="211"/>
                  </a:cubicBezTo>
                  <a:cubicBezTo>
                    <a:pt x="1030" y="225"/>
                    <a:pt x="1043" y="240"/>
                    <a:pt x="1057" y="257"/>
                  </a:cubicBezTo>
                  <a:cubicBezTo>
                    <a:pt x="1069" y="272"/>
                    <a:pt x="1083" y="290"/>
                    <a:pt x="1082" y="293"/>
                  </a:cubicBezTo>
                  <a:cubicBezTo>
                    <a:pt x="1081" y="294"/>
                    <a:pt x="1081" y="294"/>
                    <a:pt x="1081" y="294"/>
                  </a:cubicBezTo>
                  <a:lnTo>
                    <a:pt x="1079" y="294"/>
                  </a:lnTo>
                  <a:close/>
                  <a:moveTo>
                    <a:pt x="277" y="294"/>
                  </a:moveTo>
                  <a:cubicBezTo>
                    <a:pt x="275" y="293"/>
                    <a:pt x="275" y="293"/>
                    <a:pt x="275" y="293"/>
                  </a:cubicBezTo>
                  <a:cubicBezTo>
                    <a:pt x="274" y="290"/>
                    <a:pt x="292" y="267"/>
                    <a:pt x="300" y="257"/>
                  </a:cubicBezTo>
                  <a:cubicBezTo>
                    <a:pt x="314" y="240"/>
                    <a:pt x="326" y="225"/>
                    <a:pt x="338" y="211"/>
                  </a:cubicBezTo>
                  <a:cubicBezTo>
                    <a:pt x="344" y="204"/>
                    <a:pt x="350" y="197"/>
                    <a:pt x="356" y="190"/>
                  </a:cubicBezTo>
                  <a:cubicBezTo>
                    <a:pt x="403" y="136"/>
                    <a:pt x="451" y="80"/>
                    <a:pt x="517" y="50"/>
                  </a:cubicBezTo>
                  <a:cubicBezTo>
                    <a:pt x="541" y="38"/>
                    <a:pt x="570" y="28"/>
                    <a:pt x="597" y="34"/>
                  </a:cubicBezTo>
                  <a:cubicBezTo>
                    <a:pt x="624" y="42"/>
                    <a:pt x="639" y="70"/>
                    <a:pt x="646" y="92"/>
                  </a:cubicBezTo>
                  <a:cubicBezTo>
                    <a:pt x="667" y="155"/>
                    <a:pt x="669" y="217"/>
                    <a:pt x="672" y="283"/>
                  </a:cubicBezTo>
                  <a:cubicBezTo>
                    <a:pt x="672" y="291"/>
                    <a:pt x="672" y="291"/>
                    <a:pt x="672" y="291"/>
                  </a:cubicBezTo>
                  <a:cubicBezTo>
                    <a:pt x="666" y="292"/>
                    <a:pt x="666" y="292"/>
                    <a:pt x="666" y="292"/>
                  </a:cubicBezTo>
                  <a:cubicBezTo>
                    <a:pt x="666" y="283"/>
                    <a:pt x="666" y="283"/>
                    <a:pt x="666" y="283"/>
                  </a:cubicBezTo>
                  <a:cubicBezTo>
                    <a:pt x="664" y="218"/>
                    <a:pt x="662" y="156"/>
                    <a:pt x="641" y="94"/>
                  </a:cubicBezTo>
                  <a:cubicBezTo>
                    <a:pt x="634" y="73"/>
                    <a:pt x="620" y="46"/>
                    <a:pt x="595" y="40"/>
                  </a:cubicBezTo>
                  <a:cubicBezTo>
                    <a:pt x="570" y="33"/>
                    <a:pt x="543" y="44"/>
                    <a:pt x="519" y="54"/>
                  </a:cubicBezTo>
                  <a:cubicBezTo>
                    <a:pt x="455" y="84"/>
                    <a:pt x="407" y="140"/>
                    <a:pt x="360" y="194"/>
                  </a:cubicBezTo>
                  <a:cubicBezTo>
                    <a:pt x="354" y="201"/>
                    <a:pt x="348" y="208"/>
                    <a:pt x="342" y="214"/>
                  </a:cubicBezTo>
                  <a:cubicBezTo>
                    <a:pt x="330" y="228"/>
                    <a:pt x="318" y="243"/>
                    <a:pt x="304" y="260"/>
                  </a:cubicBezTo>
                  <a:cubicBezTo>
                    <a:pt x="302" y="263"/>
                    <a:pt x="281" y="290"/>
                    <a:pt x="280" y="293"/>
                  </a:cubicBezTo>
                  <a:cubicBezTo>
                    <a:pt x="278" y="291"/>
                    <a:pt x="278" y="291"/>
                    <a:pt x="278" y="291"/>
                  </a:cubicBezTo>
                  <a:cubicBezTo>
                    <a:pt x="277" y="292"/>
                    <a:pt x="277" y="292"/>
                    <a:pt x="277" y="292"/>
                  </a:cubicBezTo>
                  <a:lnTo>
                    <a:pt x="277" y="294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8F8F84A4-4AD1-4390-B825-8EC49D559B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4" y="1893"/>
              <a:ext cx="1027" cy="228"/>
            </a:xfrm>
            <a:custGeom>
              <a:avLst/>
              <a:gdLst>
                <a:gd name="T0" fmla="*/ 1027 w 1027"/>
                <a:gd name="T1" fmla="*/ 228 h 228"/>
                <a:gd name="T2" fmla="*/ 879 w 1027"/>
                <a:gd name="T3" fmla="*/ 228 h 228"/>
                <a:gd name="T4" fmla="*/ 879 w 1027"/>
                <a:gd name="T5" fmla="*/ 11 h 228"/>
                <a:gd name="T6" fmla="*/ 67 w 1027"/>
                <a:gd name="T7" fmla="*/ 11 h 228"/>
                <a:gd name="T8" fmla="*/ 67 w 1027"/>
                <a:gd name="T9" fmla="*/ 228 h 228"/>
                <a:gd name="T10" fmla="*/ 0 w 1027"/>
                <a:gd name="T11" fmla="*/ 228 h 228"/>
                <a:gd name="T12" fmla="*/ 0 w 1027"/>
                <a:gd name="T13" fmla="*/ 219 h 228"/>
                <a:gd name="T14" fmla="*/ 57 w 1027"/>
                <a:gd name="T15" fmla="*/ 219 h 228"/>
                <a:gd name="T16" fmla="*/ 57 w 1027"/>
                <a:gd name="T17" fmla="*/ 0 h 228"/>
                <a:gd name="T18" fmla="*/ 887 w 1027"/>
                <a:gd name="T19" fmla="*/ 0 h 228"/>
                <a:gd name="T20" fmla="*/ 887 w 1027"/>
                <a:gd name="T21" fmla="*/ 219 h 228"/>
                <a:gd name="T22" fmla="*/ 1027 w 1027"/>
                <a:gd name="T23" fmla="*/ 219 h 228"/>
                <a:gd name="T24" fmla="*/ 1027 w 1027"/>
                <a:gd name="T25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27" h="228">
                  <a:moveTo>
                    <a:pt x="1027" y="228"/>
                  </a:moveTo>
                  <a:lnTo>
                    <a:pt x="879" y="228"/>
                  </a:lnTo>
                  <a:lnTo>
                    <a:pt x="879" y="11"/>
                  </a:lnTo>
                  <a:lnTo>
                    <a:pt x="67" y="11"/>
                  </a:lnTo>
                  <a:lnTo>
                    <a:pt x="67" y="228"/>
                  </a:lnTo>
                  <a:lnTo>
                    <a:pt x="0" y="228"/>
                  </a:lnTo>
                  <a:lnTo>
                    <a:pt x="0" y="219"/>
                  </a:lnTo>
                  <a:lnTo>
                    <a:pt x="57" y="219"/>
                  </a:lnTo>
                  <a:lnTo>
                    <a:pt x="57" y="0"/>
                  </a:lnTo>
                  <a:lnTo>
                    <a:pt x="887" y="0"/>
                  </a:lnTo>
                  <a:lnTo>
                    <a:pt x="887" y="219"/>
                  </a:lnTo>
                  <a:lnTo>
                    <a:pt x="1027" y="219"/>
                  </a:lnTo>
                  <a:lnTo>
                    <a:pt x="1027" y="228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45DFD183-1292-41BB-9BDC-ECBBD4B8D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9" y="1948"/>
              <a:ext cx="183" cy="169"/>
            </a:xfrm>
            <a:custGeom>
              <a:avLst/>
              <a:gdLst>
                <a:gd name="T0" fmla="*/ 5 w 107"/>
                <a:gd name="T1" fmla="*/ 98 h 98"/>
                <a:gd name="T2" fmla="*/ 0 w 107"/>
                <a:gd name="T3" fmla="*/ 98 h 98"/>
                <a:gd name="T4" fmla="*/ 0 w 107"/>
                <a:gd name="T5" fmla="*/ 13 h 98"/>
                <a:gd name="T6" fmla="*/ 6 w 107"/>
                <a:gd name="T7" fmla="*/ 7 h 98"/>
                <a:gd name="T8" fmla="*/ 11 w 107"/>
                <a:gd name="T9" fmla="*/ 6 h 98"/>
                <a:gd name="T10" fmla="*/ 19 w 107"/>
                <a:gd name="T11" fmla="*/ 4 h 98"/>
                <a:gd name="T12" fmla="*/ 28 w 107"/>
                <a:gd name="T13" fmla="*/ 0 h 98"/>
                <a:gd name="T14" fmla="*/ 29 w 107"/>
                <a:gd name="T15" fmla="*/ 0 h 98"/>
                <a:gd name="T16" fmla="*/ 59 w 107"/>
                <a:gd name="T17" fmla="*/ 0 h 98"/>
                <a:gd name="T18" fmla="*/ 78 w 107"/>
                <a:gd name="T19" fmla="*/ 0 h 98"/>
                <a:gd name="T20" fmla="*/ 86 w 107"/>
                <a:gd name="T21" fmla="*/ 4 h 98"/>
                <a:gd name="T22" fmla="*/ 91 w 107"/>
                <a:gd name="T23" fmla="*/ 5 h 98"/>
                <a:gd name="T24" fmla="*/ 94 w 107"/>
                <a:gd name="T25" fmla="*/ 5 h 98"/>
                <a:gd name="T26" fmla="*/ 94 w 107"/>
                <a:gd name="T27" fmla="*/ 6 h 98"/>
                <a:gd name="T28" fmla="*/ 107 w 107"/>
                <a:gd name="T29" fmla="*/ 20 h 98"/>
                <a:gd name="T30" fmla="*/ 107 w 107"/>
                <a:gd name="T31" fmla="*/ 74 h 98"/>
                <a:gd name="T32" fmla="*/ 107 w 107"/>
                <a:gd name="T33" fmla="*/ 97 h 98"/>
                <a:gd name="T34" fmla="*/ 102 w 107"/>
                <a:gd name="T35" fmla="*/ 97 h 98"/>
                <a:gd name="T36" fmla="*/ 101 w 107"/>
                <a:gd name="T37" fmla="*/ 74 h 98"/>
                <a:gd name="T38" fmla="*/ 101 w 107"/>
                <a:gd name="T39" fmla="*/ 20 h 98"/>
                <a:gd name="T40" fmla="*/ 94 w 107"/>
                <a:gd name="T41" fmla="*/ 11 h 98"/>
                <a:gd name="T42" fmla="*/ 93 w 107"/>
                <a:gd name="T43" fmla="*/ 11 h 98"/>
                <a:gd name="T44" fmla="*/ 91 w 107"/>
                <a:gd name="T45" fmla="*/ 11 h 98"/>
                <a:gd name="T46" fmla="*/ 82 w 107"/>
                <a:gd name="T47" fmla="*/ 7 h 98"/>
                <a:gd name="T48" fmla="*/ 78 w 107"/>
                <a:gd name="T49" fmla="*/ 6 h 98"/>
                <a:gd name="T50" fmla="*/ 59 w 107"/>
                <a:gd name="T51" fmla="*/ 6 h 98"/>
                <a:gd name="T52" fmla="*/ 29 w 107"/>
                <a:gd name="T53" fmla="*/ 6 h 98"/>
                <a:gd name="T54" fmla="*/ 27 w 107"/>
                <a:gd name="T55" fmla="*/ 6 h 98"/>
                <a:gd name="T56" fmla="*/ 24 w 107"/>
                <a:gd name="T57" fmla="*/ 7 h 98"/>
                <a:gd name="T58" fmla="*/ 20 w 107"/>
                <a:gd name="T59" fmla="*/ 10 h 98"/>
                <a:gd name="T60" fmla="*/ 13 w 107"/>
                <a:gd name="T61" fmla="*/ 11 h 98"/>
                <a:gd name="T62" fmla="*/ 6 w 107"/>
                <a:gd name="T63" fmla="*/ 12 h 98"/>
                <a:gd name="T64" fmla="*/ 5 w 107"/>
                <a:gd name="T65" fmla="*/ 12 h 98"/>
                <a:gd name="T66" fmla="*/ 5 w 107"/>
                <a:gd name="T67" fmla="*/ 13 h 98"/>
                <a:gd name="T68" fmla="*/ 5 w 107"/>
                <a:gd name="T6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7" h="98">
                  <a:moveTo>
                    <a:pt x="5" y="98"/>
                  </a:moveTo>
                  <a:cubicBezTo>
                    <a:pt x="0" y="98"/>
                    <a:pt x="0" y="98"/>
                    <a:pt x="0" y="98"/>
                  </a:cubicBezTo>
                  <a:cubicBezTo>
                    <a:pt x="0" y="65"/>
                    <a:pt x="0" y="46"/>
                    <a:pt x="0" y="13"/>
                  </a:cubicBezTo>
                  <a:cubicBezTo>
                    <a:pt x="0" y="11"/>
                    <a:pt x="1" y="7"/>
                    <a:pt x="6" y="7"/>
                  </a:cubicBezTo>
                  <a:cubicBezTo>
                    <a:pt x="8" y="6"/>
                    <a:pt x="10" y="6"/>
                    <a:pt x="11" y="6"/>
                  </a:cubicBezTo>
                  <a:cubicBezTo>
                    <a:pt x="14" y="5"/>
                    <a:pt x="16" y="4"/>
                    <a:pt x="19" y="4"/>
                  </a:cubicBezTo>
                  <a:cubicBezTo>
                    <a:pt x="21" y="0"/>
                    <a:pt x="25" y="0"/>
                    <a:pt x="28" y="0"/>
                  </a:cubicBezTo>
                  <a:cubicBezTo>
                    <a:pt x="28" y="0"/>
                    <a:pt x="29" y="0"/>
                    <a:pt x="29" y="0"/>
                  </a:cubicBezTo>
                  <a:cubicBezTo>
                    <a:pt x="39" y="0"/>
                    <a:pt x="49" y="0"/>
                    <a:pt x="59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1" y="0"/>
                    <a:pt x="84" y="1"/>
                    <a:pt x="86" y="4"/>
                  </a:cubicBezTo>
                  <a:cubicBezTo>
                    <a:pt x="87" y="5"/>
                    <a:pt x="89" y="5"/>
                    <a:pt x="91" y="5"/>
                  </a:cubicBezTo>
                  <a:cubicBezTo>
                    <a:pt x="92" y="5"/>
                    <a:pt x="93" y="5"/>
                    <a:pt x="94" y="5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106" y="7"/>
                    <a:pt x="107" y="8"/>
                    <a:pt x="107" y="20"/>
                  </a:cubicBezTo>
                  <a:cubicBezTo>
                    <a:pt x="107" y="74"/>
                    <a:pt x="107" y="74"/>
                    <a:pt x="107" y="74"/>
                  </a:cubicBezTo>
                  <a:cubicBezTo>
                    <a:pt x="107" y="81"/>
                    <a:pt x="107" y="86"/>
                    <a:pt x="107" y="97"/>
                  </a:cubicBezTo>
                  <a:cubicBezTo>
                    <a:pt x="102" y="97"/>
                    <a:pt x="102" y="97"/>
                    <a:pt x="102" y="97"/>
                  </a:cubicBezTo>
                  <a:cubicBezTo>
                    <a:pt x="101" y="86"/>
                    <a:pt x="101" y="81"/>
                    <a:pt x="101" y="74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2"/>
                    <a:pt x="101" y="12"/>
                    <a:pt x="94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2" y="11"/>
                    <a:pt x="92" y="11"/>
                    <a:pt x="91" y="11"/>
                  </a:cubicBezTo>
                  <a:cubicBezTo>
                    <a:pt x="88" y="10"/>
                    <a:pt x="84" y="10"/>
                    <a:pt x="82" y="7"/>
                  </a:cubicBezTo>
                  <a:cubicBezTo>
                    <a:pt x="81" y="6"/>
                    <a:pt x="80" y="6"/>
                    <a:pt x="78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49" y="6"/>
                    <a:pt x="39" y="6"/>
                    <a:pt x="29" y="6"/>
                  </a:cubicBezTo>
                  <a:cubicBezTo>
                    <a:pt x="28" y="6"/>
                    <a:pt x="28" y="6"/>
                    <a:pt x="27" y="6"/>
                  </a:cubicBezTo>
                  <a:cubicBezTo>
                    <a:pt x="24" y="5"/>
                    <a:pt x="24" y="5"/>
                    <a:pt x="24" y="7"/>
                  </a:cubicBezTo>
                  <a:cubicBezTo>
                    <a:pt x="24" y="8"/>
                    <a:pt x="23" y="10"/>
                    <a:pt x="20" y="10"/>
                  </a:cubicBezTo>
                  <a:cubicBezTo>
                    <a:pt x="17" y="10"/>
                    <a:pt x="15" y="10"/>
                    <a:pt x="13" y="11"/>
                  </a:cubicBezTo>
                  <a:cubicBezTo>
                    <a:pt x="11" y="11"/>
                    <a:pt x="9" y="12"/>
                    <a:pt x="6" y="12"/>
                  </a:cubicBezTo>
                  <a:cubicBezTo>
                    <a:pt x="6" y="12"/>
                    <a:pt x="5" y="12"/>
                    <a:pt x="5" y="12"/>
                  </a:cubicBezTo>
                  <a:cubicBezTo>
                    <a:pt x="5" y="12"/>
                    <a:pt x="5" y="12"/>
                    <a:pt x="5" y="13"/>
                  </a:cubicBezTo>
                  <a:cubicBezTo>
                    <a:pt x="5" y="46"/>
                    <a:pt x="5" y="65"/>
                    <a:pt x="5" y="98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A09C3DEC-F3BB-4AF0-B11E-6BBC533AB3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7" y="1656"/>
              <a:ext cx="1226" cy="229"/>
            </a:xfrm>
            <a:custGeom>
              <a:avLst/>
              <a:gdLst>
                <a:gd name="T0" fmla="*/ 67 w 716"/>
                <a:gd name="T1" fmla="*/ 112 h 133"/>
                <a:gd name="T2" fmla="*/ 49 w 716"/>
                <a:gd name="T3" fmla="*/ 101 h 133"/>
                <a:gd name="T4" fmla="*/ 30 w 716"/>
                <a:gd name="T5" fmla="*/ 86 h 133"/>
                <a:gd name="T6" fmla="*/ 11 w 716"/>
                <a:gd name="T7" fmla="*/ 53 h 133"/>
                <a:gd name="T8" fmla="*/ 25 w 716"/>
                <a:gd name="T9" fmla="*/ 52 h 133"/>
                <a:gd name="T10" fmla="*/ 36 w 716"/>
                <a:gd name="T11" fmla="*/ 52 h 133"/>
                <a:gd name="T12" fmla="*/ 45 w 716"/>
                <a:gd name="T13" fmla="*/ 52 h 133"/>
                <a:gd name="T14" fmla="*/ 55 w 716"/>
                <a:gd name="T15" fmla="*/ 54 h 133"/>
                <a:gd name="T16" fmla="*/ 72 w 716"/>
                <a:gd name="T17" fmla="*/ 60 h 133"/>
                <a:gd name="T18" fmla="*/ 73 w 716"/>
                <a:gd name="T19" fmla="*/ 56 h 133"/>
                <a:gd name="T20" fmla="*/ 93 w 716"/>
                <a:gd name="T21" fmla="*/ 56 h 133"/>
                <a:gd name="T22" fmla="*/ 127 w 716"/>
                <a:gd name="T23" fmla="*/ 62 h 133"/>
                <a:gd name="T24" fmla="*/ 150 w 716"/>
                <a:gd name="T25" fmla="*/ 62 h 133"/>
                <a:gd name="T26" fmla="*/ 173 w 716"/>
                <a:gd name="T27" fmla="*/ 48 h 133"/>
                <a:gd name="T28" fmla="*/ 178 w 716"/>
                <a:gd name="T29" fmla="*/ 19 h 133"/>
                <a:gd name="T30" fmla="*/ 190 w 716"/>
                <a:gd name="T31" fmla="*/ 11 h 133"/>
                <a:gd name="T32" fmla="*/ 207 w 716"/>
                <a:gd name="T33" fmla="*/ 2 h 133"/>
                <a:gd name="T34" fmla="*/ 211 w 716"/>
                <a:gd name="T35" fmla="*/ 23 h 133"/>
                <a:gd name="T36" fmla="*/ 496 w 716"/>
                <a:gd name="T37" fmla="*/ 27 h 133"/>
                <a:gd name="T38" fmla="*/ 516 w 716"/>
                <a:gd name="T39" fmla="*/ 8 h 133"/>
                <a:gd name="T40" fmla="*/ 530 w 716"/>
                <a:gd name="T41" fmla="*/ 10 h 133"/>
                <a:gd name="T42" fmla="*/ 536 w 716"/>
                <a:gd name="T43" fmla="*/ 28 h 133"/>
                <a:gd name="T44" fmla="*/ 561 w 716"/>
                <a:gd name="T45" fmla="*/ 62 h 133"/>
                <a:gd name="T46" fmla="*/ 612 w 716"/>
                <a:gd name="T47" fmla="*/ 56 h 133"/>
                <a:gd name="T48" fmla="*/ 622 w 716"/>
                <a:gd name="T49" fmla="*/ 64 h 133"/>
                <a:gd name="T50" fmla="*/ 635 w 716"/>
                <a:gd name="T51" fmla="*/ 59 h 133"/>
                <a:gd name="T52" fmla="*/ 649 w 716"/>
                <a:gd name="T53" fmla="*/ 63 h 133"/>
                <a:gd name="T54" fmla="*/ 662 w 716"/>
                <a:gd name="T55" fmla="*/ 61 h 133"/>
                <a:gd name="T56" fmla="*/ 678 w 716"/>
                <a:gd name="T57" fmla="*/ 56 h 133"/>
                <a:gd name="T58" fmla="*/ 691 w 716"/>
                <a:gd name="T59" fmla="*/ 54 h 133"/>
                <a:gd name="T60" fmla="*/ 702 w 716"/>
                <a:gd name="T61" fmla="*/ 52 h 133"/>
                <a:gd name="T62" fmla="*/ 714 w 716"/>
                <a:gd name="T63" fmla="*/ 60 h 133"/>
                <a:gd name="T64" fmla="*/ 684 w 716"/>
                <a:gd name="T65" fmla="*/ 90 h 133"/>
                <a:gd name="T66" fmla="*/ 653 w 716"/>
                <a:gd name="T67" fmla="*/ 108 h 133"/>
                <a:gd name="T68" fmla="*/ 601 w 716"/>
                <a:gd name="T69" fmla="*/ 133 h 133"/>
                <a:gd name="T70" fmla="*/ 599 w 716"/>
                <a:gd name="T71" fmla="*/ 128 h 133"/>
                <a:gd name="T72" fmla="*/ 652 w 716"/>
                <a:gd name="T73" fmla="*/ 103 h 133"/>
                <a:gd name="T74" fmla="*/ 691 w 716"/>
                <a:gd name="T75" fmla="*/ 78 h 133"/>
                <a:gd name="T76" fmla="*/ 701 w 716"/>
                <a:gd name="T77" fmla="*/ 58 h 133"/>
                <a:gd name="T78" fmla="*/ 683 w 716"/>
                <a:gd name="T79" fmla="*/ 57 h 133"/>
                <a:gd name="T80" fmla="*/ 657 w 716"/>
                <a:gd name="T81" fmla="*/ 64 h 133"/>
                <a:gd name="T82" fmla="*/ 637 w 716"/>
                <a:gd name="T83" fmla="*/ 70 h 133"/>
                <a:gd name="T84" fmla="*/ 616 w 716"/>
                <a:gd name="T85" fmla="*/ 63 h 133"/>
                <a:gd name="T86" fmla="*/ 606 w 716"/>
                <a:gd name="T87" fmla="*/ 66 h 133"/>
                <a:gd name="T88" fmla="*/ 562 w 716"/>
                <a:gd name="T89" fmla="*/ 67 h 133"/>
                <a:gd name="T90" fmla="*/ 530 w 716"/>
                <a:gd name="T91" fmla="*/ 26 h 133"/>
                <a:gd name="T92" fmla="*/ 518 w 716"/>
                <a:gd name="T93" fmla="*/ 15 h 133"/>
                <a:gd name="T94" fmla="*/ 508 w 716"/>
                <a:gd name="T95" fmla="*/ 21 h 133"/>
                <a:gd name="T96" fmla="*/ 220 w 716"/>
                <a:gd name="T97" fmla="*/ 32 h 133"/>
                <a:gd name="T98" fmla="*/ 206 w 716"/>
                <a:gd name="T99" fmla="*/ 15 h 133"/>
                <a:gd name="T100" fmla="*/ 193 w 716"/>
                <a:gd name="T101" fmla="*/ 16 h 133"/>
                <a:gd name="T102" fmla="*/ 182 w 716"/>
                <a:gd name="T103" fmla="*/ 30 h 133"/>
                <a:gd name="T104" fmla="*/ 152 w 716"/>
                <a:gd name="T105" fmla="*/ 67 h 133"/>
                <a:gd name="T106" fmla="*/ 108 w 716"/>
                <a:gd name="T107" fmla="*/ 66 h 133"/>
                <a:gd name="T108" fmla="*/ 96 w 716"/>
                <a:gd name="T109" fmla="*/ 60 h 133"/>
                <a:gd name="T110" fmla="*/ 80 w 716"/>
                <a:gd name="T111" fmla="*/ 68 h 133"/>
                <a:gd name="T112" fmla="*/ 56 w 716"/>
                <a:gd name="T113" fmla="*/ 64 h 133"/>
                <a:gd name="T114" fmla="*/ 33 w 716"/>
                <a:gd name="T115" fmla="*/ 57 h 133"/>
                <a:gd name="T116" fmla="*/ 19 w 716"/>
                <a:gd name="T117" fmla="*/ 54 h 133"/>
                <a:gd name="T118" fmla="*/ 6 w 716"/>
                <a:gd name="T119" fmla="*/ 67 h 133"/>
                <a:gd name="T120" fmla="*/ 37 w 716"/>
                <a:gd name="T121" fmla="*/ 86 h 133"/>
                <a:gd name="T122" fmla="*/ 56 w 716"/>
                <a:gd name="T123" fmla="*/ 9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16" h="133">
                  <a:moveTo>
                    <a:pt x="113" y="133"/>
                  </a:moveTo>
                  <a:cubicBezTo>
                    <a:pt x="112" y="133"/>
                    <a:pt x="112" y="133"/>
                    <a:pt x="112" y="133"/>
                  </a:cubicBezTo>
                  <a:cubicBezTo>
                    <a:pt x="103" y="130"/>
                    <a:pt x="94" y="126"/>
                    <a:pt x="85" y="122"/>
                  </a:cubicBezTo>
                  <a:cubicBezTo>
                    <a:pt x="83" y="121"/>
                    <a:pt x="81" y="120"/>
                    <a:pt x="80" y="119"/>
                  </a:cubicBezTo>
                  <a:cubicBezTo>
                    <a:pt x="76" y="117"/>
                    <a:pt x="73" y="115"/>
                    <a:pt x="69" y="114"/>
                  </a:cubicBezTo>
                  <a:cubicBezTo>
                    <a:pt x="67" y="114"/>
                    <a:pt x="67" y="114"/>
                    <a:pt x="67" y="114"/>
                  </a:cubicBezTo>
                  <a:cubicBezTo>
                    <a:pt x="67" y="112"/>
                    <a:pt x="67" y="112"/>
                    <a:pt x="67" y="112"/>
                  </a:cubicBezTo>
                  <a:cubicBezTo>
                    <a:pt x="67" y="112"/>
                    <a:pt x="67" y="112"/>
                    <a:pt x="65" y="111"/>
                  </a:cubicBezTo>
                  <a:cubicBezTo>
                    <a:pt x="64" y="111"/>
                    <a:pt x="62" y="110"/>
                    <a:pt x="60" y="108"/>
                  </a:cubicBezTo>
                  <a:cubicBezTo>
                    <a:pt x="60" y="108"/>
                    <a:pt x="60" y="108"/>
                    <a:pt x="60" y="108"/>
                  </a:cubicBezTo>
                  <a:cubicBezTo>
                    <a:pt x="57" y="108"/>
                    <a:pt x="55" y="107"/>
                    <a:pt x="55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2" y="103"/>
                    <a:pt x="52" y="103"/>
                    <a:pt x="52" y="103"/>
                  </a:cubicBezTo>
                  <a:cubicBezTo>
                    <a:pt x="52" y="102"/>
                    <a:pt x="51" y="102"/>
                    <a:pt x="49" y="101"/>
                  </a:cubicBezTo>
                  <a:cubicBezTo>
                    <a:pt x="47" y="100"/>
                    <a:pt x="44" y="99"/>
                    <a:pt x="43" y="96"/>
                  </a:cubicBezTo>
                  <a:cubicBezTo>
                    <a:pt x="43" y="96"/>
                    <a:pt x="42" y="96"/>
                    <a:pt x="42" y="96"/>
                  </a:cubicBezTo>
                  <a:cubicBezTo>
                    <a:pt x="39" y="96"/>
                    <a:pt x="38" y="93"/>
                    <a:pt x="37" y="92"/>
                  </a:cubicBezTo>
                  <a:cubicBezTo>
                    <a:pt x="37" y="92"/>
                    <a:pt x="37" y="91"/>
                    <a:pt x="37" y="91"/>
                  </a:cubicBezTo>
                  <a:cubicBezTo>
                    <a:pt x="37" y="91"/>
                    <a:pt x="37" y="91"/>
                    <a:pt x="37" y="91"/>
                  </a:cubicBezTo>
                  <a:cubicBezTo>
                    <a:pt x="35" y="91"/>
                    <a:pt x="33" y="91"/>
                    <a:pt x="31" y="89"/>
                  </a:cubicBezTo>
                  <a:cubicBezTo>
                    <a:pt x="31" y="88"/>
                    <a:pt x="30" y="87"/>
                    <a:pt x="30" y="86"/>
                  </a:cubicBezTo>
                  <a:cubicBezTo>
                    <a:pt x="25" y="84"/>
                    <a:pt x="21" y="82"/>
                    <a:pt x="16" y="80"/>
                  </a:cubicBezTo>
                  <a:cubicBezTo>
                    <a:pt x="13" y="78"/>
                    <a:pt x="10" y="76"/>
                    <a:pt x="7" y="75"/>
                  </a:cubicBezTo>
                  <a:cubicBezTo>
                    <a:pt x="4" y="74"/>
                    <a:pt x="2" y="71"/>
                    <a:pt x="1" y="68"/>
                  </a:cubicBezTo>
                  <a:cubicBezTo>
                    <a:pt x="0" y="67"/>
                    <a:pt x="0" y="65"/>
                    <a:pt x="1" y="63"/>
                  </a:cubicBezTo>
                  <a:cubicBezTo>
                    <a:pt x="2" y="62"/>
                    <a:pt x="3" y="61"/>
                    <a:pt x="6" y="62"/>
                  </a:cubicBezTo>
                  <a:cubicBezTo>
                    <a:pt x="5" y="59"/>
                    <a:pt x="7" y="57"/>
                    <a:pt x="8" y="56"/>
                  </a:cubicBezTo>
                  <a:cubicBezTo>
                    <a:pt x="9" y="55"/>
                    <a:pt x="10" y="54"/>
                    <a:pt x="11" y="53"/>
                  </a:cubicBezTo>
                  <a:cubicBezTo>
                    <a:pt x="13" y="52"/>
                    <a:pt x="14" y="52"/>
                    <a:pt x="13" y="51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7"/>
                    <a:pt x="17" y="47"/>
                  </a:cubicBezTo>
                  <a:cubicBezTo>
                    <a:pt x="18" y="47"/>
                    <a:pt x="21" y="47"/>
                    <a:pt x="22" y="49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3" y="49"/>
                    <a:pt x="25" y="50"/>
                    <a:pt x="25" y="52"/>
                  </a:cubicBezTo>
                  <a:cubicBezTo>
                    <a:pt x="26" y="53"/>
                    <a:pt x="25" y="53"/>
                    <a:pt x="25" y="54"/>
                  </a:cubicBezTo>
                  <a:cubicBezTo>
                    <a:pt x="26" y="54"/>
                    <a:pt x="26" y="54"/>
                    <a:pt x="27" y="54"/>
                  </a:cubicBezTo>
                  <a:cubicBezTo>
                    <a:pt x="27" y="54"/>
                    <a:pt x="28" y="54"/>
                    <a:pt x="28" y="54"/>
                  </a:cubicBezTo>
                  <a:cubicBezTo>
                    <a:pt x="28" y="54"/>
                    <a:pt x="28" y="53"/>
                    <a:pt x="28" y="52"/>
                  </a:cubicBezTo>
                  <a:cubicBezTo>
                    <a:pt x="28" y="50"/>
                    <a:pt x="29" y="49"/>
                    <a:pt x="30" y="49"/>
                  </a:cubicBezTo>
                  <a:cubicBezTo>
                    <a:pt x="32" y="48"/>
                    <a:pt x="34" y="48"/>
                    <a:pt x="35" y="50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7" y="53"/>
                    <a:pt x="38" y="55"/>
                    <a:pt x="39" y="57"/>
                  </a:cubicBezTo>
                  <a:cubicBezTo>
                    <a:pt x="39" y="58"/>
                    <a:pt x="39" y="58"/>
                    <a:pt x="39" y="58"/>
                  </a:cubicBezTo>
                  <a:cubicBezTo>
                    <a:pt x="40" y="58"/>
                    <a:pt x="41" y="58"/>
                    <a:pt x="41" y="58"/>
                  </a:cubicBezTo>
                  <a:cubicBezTo>
                    <a:pt x="41" y="58"/>
                    <a:pt x="41" y="57"/>
                    <a:pt x="41" y="56"/>
                  </a:cubicBezTo>
                  <a:cubicBezTo>
                    <a:pt x="41" y="55"/>
                    <a:pt x="41" y="54"/>
                    <a:pt x="42" y="53"/>
                  </a:cubicBezTo>
                  <a:cubicBezTo>
                    <a:pt x="42" y="52"/>
                    <a:pt x="43" y="52"/>
                    <a:pt x="45" y="52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7" y="52"/>
                    <a:pt x="49" y="53"/>
                    <a:pt x="49" y="55"/>
                  </a:cubicBezTo>
                  <a:cubicBezTo>
                    <a:pt x="50" y="57"/>
                    <a:pt x="50" y="58"/>
                    <a:pt x="51" y="60"/>
                  </a:cubicBezTo>
                  <a:cubicBezTo>
                    <a:pt x="51" y="60"/>
                    <a:pt x="51" y="60"/>
                    <a:pt x="51" y="60"/>
                  </a:cubicBezTo>
                  <a:cubicBezTo>
                    <a:pt x="51" y="60"/>
                    <a:pt x="51" y="59"/>
                    <a:pt x="52" y="59"/>
                  </a:cubicBezTo>
                  <a:cubicBezTo>
                    <a:pt x="52" y="58"/>
                    <a:pt x="52" y="57"/>
                    <a:pt x="52" y="56"/>
                  </a:cubicBezTo>
                  <a:cubicBezTo>
                    <a:pt x="53" y="55"/>
                    <a:pt x="53" y="55"/>
                    <a:pt x="55" y="54"/>
                  </a:cubicBezTo>
                  <a:cubicBezTo>
                    <a:pt x="55" y="54"/>
                    <a:pt x="55" y="54"/>
                    <a:pt x="55" y="54"/>
                  </a:cubicBezTo>
                  <a:cubicBezTo>
                    <a:pt x="58" y="54"/>
                    <a:pt x="59" y="56"/>
                    <a:pt x="59" y="57"/>
                  </a:cubicBezTo>
                  <a:cubicBezTo>
                    <a:pt x="61" y="58"/>
                    <a:pt x="61" y="60"/>
                    <a:pt x="62" y="61"/>
                  </a:cubicBezTo>
                  <a:cubicBezTo>
                    <a:pt x="63" y="63"/>
                    <a:pt x="63" y="63"/>
                    <a:pt x="64" y="63"/>
                  </a:cubicBezTo>
                  <a:cubicBezTo>
                    <a:pt x="64" y="63"/>
                    <a:pt x="64" y="63"/>
                    <a:pt x="64" y="63"/>
                  </a:cubicBezTo>
                  <a:cubicBezTo>
                    <a:pt x="63" y="59"/>
                    <a:pt x="66" y="57"/>
                    <a:pt x="67" y="57"/>
                  </a:cubicBezTo>
                  <a:cubicBezTo>
                    <a:pt x="67" y="57"/>
                    <a:pt x="68" y="57"/>
                    <a:pt x="68" y="57"/>
                  </a:cubicBezTo>
                  <a:cubicBezTo>
                    <a:pt x="69" y="57"/>
                    <a:pt x="71" y="57"/>
                    <a:pt x="72" y="60"/>
                  </a:cubicBezTo>
                  <a:cubicBezTo>
                    <a:pt x="72" y="60"/>
                    <a:pt x="72" y="60"/>
                    <a:pt x="72" y="60"/>
                  </a:cubicBezTo>
                  <a:cubicBezTo>
                    <a:pt x="72" y="60"/>
                    <a:pt x="72" y="61"/>
                    <a:pt x="73" y="61"/>
                  </a:cubicBezTo>
                  <a:cubicBezTo>
                    <a:pt x="74" y="63"/>
                    <a:pt x="75" y="64"/>
                    <a:pt x="76" y="64"/>
                  </a:cubicBezTo>
                  <a:cubicBezTo>
                    <a:pt x="76" y="64"/>
                    <a:pt x="76" y="64"/>
                    <a:pt x="76" y="64"/>
                  </a:cubicBezTo>
                  <a:cubicBezTo>
                    <a:pt x="76" y="64"/>
                    <a:pt x="76" y="64"/>
                    <a:pt x="76" y="64"/>
                  </a:cubicBezTo>
                  <a:cubicBezTo>
                    <a:pt x="76" y="64"/>
                    <a:pt x="76" y="63"/>
                    <a:pt x="75" y="62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82" y="59"/>
                    <a:pt x="83" y="61"/>
                    <a:pt x="85" y="63"/>
                  </a:cubicBezTo>
                  <a:cubicBezTo>
                    <a:pt x="85" y="63"/>
                    <a:pt x="86" y="64"/>
                    <a:pt x="86" y="64"/>
                  </a:cubicBezTo>
                  <a:cubicBezTo>
                    <a:pt x="87" y="65"/>
                    <a:pt x="90" y="66"/>
                    <a:pt x="92" y="66"/>
                  </a:cubicBezTo>
                  <a:cubicBezTo>
                    <a:pt x="92" y="66"/>
                    <a:pt x="92" y="65"/>
                    <a:pt x="91" y="65"/>
                  </a:cubicBezTo>
                  <a:cubicBezTo>
                    <a:pt x="91" y="64"/>
                    <a:pt x="91" y="63"/>
                    <a:pt x="91" y="61"/>
                  </a:cubicBezTo>
                  <a:cubicBezTo>
                    <a:pt x="90" y="59"/>
                    <a:pt x="91" y="57"/>
                    <a:pt x="93" y="56"/>
                  </a:cubicBezTo>
                  <a:cubicBezTo>
                    <a:pt x="94" y="55"/>
                    <a:pt x="94" y="55"/>
                    <a:pt x="94" y="55"/>
                  </a:cubicBezTo>
                  <a:cubicBezTo>
                    <a:pt x="95" y="54"/>
                    <a:pt x="96" y="54"/>
                    <a:pt x="97" y="54"/>
                  </a:cubicBezTo>
                  <a:cubicBezTo>
                    <a:pt x="99" y="54"/>
                    <a:pt x="100" y="55"/>
                    <a:pt x="101" y="57"/>
                  </a:cubicBezTo>
                  <a:cubicBezTo>
                    <a:pt x="101" y="57"/>
                    <a:pt x="101" y="57"/>
                    <a:pt x="101" y="57"/>
                  </a:cubicBezTo>
                  <a:cubicBezTo>
                    <a:pt x="104" y="55"/>
                    <a:pt x="107" y="55"/>
                    <a:pt x="108" y="57"/>
                  </a:cubicBezTo>
                  <a:cubicBezTo>
                    <a:pt x="109" y="58"/>
                    <a:pt x="109" y="59"/>
                    <a:pt x="109" y="61"/>
                  </a:cubicBezTo>
                  <a:cubicBezTo>
                    <a:pt x="115" y="61"/>
                    <a:pt x="121" y="62"/>
                    <a:pt x="127" y="62"/>
                  </a:cubicBezTo>
                  <a:cubicBezTo>
                    <a:pt x="136" y="63"/>
                    <a:pt x="136" y="63"/>
                    <a:pt x="136" y="63"/>
                  </a:cubicBezTo>
                  <a:cubicBezTo>
                    <a:pt x="138" y="63"/>
                    <a:pt x="138" y="62"/>
                    <a:pt x="138" y="62"/>
                  </a:cubicBezTo>
                  <a:cubicBezTo>
                    <a:pt x="139" y="60"/>
                    <a:pt x="141" y="59"/>
                    <a:pt x="141" y="59"/>
                  </a:cubicBezTo>
                  <a:cubicBezTo>
                    <a:pt x="142" y="59"/>
                    <a:pt x="143" y="60"/>
                    <a:pt x="143" y="60"/>
                  </a:cubicBezTo>
                  <a:cubicBezTo>
                    <a:pt x="144" y="59"/>
                    <a:pt x="145" y="58"/>
                    <a:pt x="146" y="58"/>
                  </a:cubicBezTo>
                  <a:cubicBezTo>
                    <a:pt x="148" y="58"/>
                    <a:pt x="150" y="61"/>
                    <a:pt x="151" y="62"/>
                  </a:cubicBezTo>
                  <a:cubicBezTo>
                    <a:pt x="151" y="62"/>
                    <a:pt x="150" y="62"/>
                    <a:pt x="150" y="62"/>
                  </a:cubicBezTo>
                  <a:cubicBezTo>
                    <a:pt x="151" y="65"/>
                    <a:pt x="151" y="65"/>
                    <a:pt x="151" y="65"/>
                  </a:cubicBezTo>
                  <a:cubicBezTo>
                    <a:pt x="151" y="62"/>
                    <a:pt x="151" y="62"/>
                    <a:pt x="151" y="62"/>
                  </a:cubicBezTo>
                  <a:cubicBezTo>
                    <a:pt x="152" y="65"/>
                    <a:pt x="152" y="65"/>
                    <a:pt x="152" y="65"/>
                  </a:cubicBezTo>
                  <a:cubicBezTo>
                    <a:pt x="152" y="62"/>
                    <a:pt x="152" y="62"/>
                    <a:pt x="152" y="62"/>
                  </a:cubicBezTo>
                  <a:cubicBezTo>
                    <a:pt x="152" y="62"/>
                    <a:pt x="152" y="62"/>
                    <a:pt x="152" y="62"/>
                  </a:cubicBezTo>
                  <a:cubicBezTo>
                    <a:pt x="157" y="62"/>
                    <a:pt x="160" y="61"/>
                    <a:pt x="163" y="58"/>
                  </a:cubicBezTo>
                  <a:cubicBezTo>
                    <a:pt x="167" y="54"/>
                    <a:pt x="170" y="51"/>
                    <a:pt x="173" y="48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4" y="46"/>
                    <a:pt x="174" y="46"/>
                    <a:pt x="174" y="46"/>
                  </a:cubicBezTo>
                  <a:cubicBezTo>
                    <a:pt x="175" y="44"/>
                    <a:pt x="175" y="42"/>
                    <a:pt x="176" y="40"/>
                  </a:cubicBezTo>
                  <a:cubicBezTo>
                    <a:pt x="177" y="37"/>
                    <a:pt x="178" y="34"/>
                    <a:pt x="177" y="31"/>
                  </a:cubicBezTo>
                  <a:cubicBezTo>
                    <a:pt x="177" y="31"/>
                    <a:pt x="177" y="30"/>
                    <a:pt x="177" y="29"/>
                  </a:cubicBezTo>
                  <a:cubicBezTo>
                    <a:pt x="176" y="27"/>
                    <a:pt x="175" y="24"/>
                    <a:pt x="178" y="20"/>
                  </a:cubicBezTo>
                  <a:cubicBezTo>
                    <a:pt x="178" y="20"/>
                    <a:pt x="178" y="19"/>
                    <a:pt x="178" y="19"/>
                  </a:cubicBezTo>
                  <a:cubicBezTo>
                    <a:pt x="178" y="17"/>
                    <a:pt x="178" y="15"/>
                    <a:pt x="181" y="13"/>
                  </a:cubicBezTo>
                  <a:cubicBezTo>
                    <a:pt x="181" y="13"/>
                    <a:pt x="181" y="13"/>
                    <a:pt x="181" y="12"/>
                  </a:cubicBezTo>
                  <a:cubicBezTo>
                    <a:pt x="181" y="12"/>
                    <a:pt x="181" y="11"/>
                    <a:pt x="181" y="11"/>
                  </a:cubicBezTo>
                  <a:cubicBezTo>
                    <a:pt x="181" y="7"/>
                    <a:pt x="183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6" y="6"/>
                    <a:pt x="188" y="6"/>
                    <a:pt x="188" y="7"/>
                  </a:cubicBezTo>
                  <a:cubicBezTo>
                    <a:pt x="190" y="8"/>
                    <a:pt x="190" y="10"/>
                    <a:pt x="190" y="11"/>
                  </a:cubicBezTo>
                  <a:cubicBezTo>
                    <a:pt x="189" y="11"/>
                    <a:pt x="189" y="11"/>
                    <a:pt x="189" y="12"/>
                  </a:cubicBezTo>
                  <a:cubicBezTo>
                    <a:pt x="190" y="12"/>
                    <a:pt x="190" y="12"/>
                    <a:pt x="190" y="12"/>
                  </a:cubicBezTo>
                  <a:cubicBezTo>
                    <a:pt x="190" y="12"/>
                    <a:pt x="190" y="12"/>
                    <a:pt x="190" y="12"/>
                  </a:cubicBezTo>
                  <a:cubicBezTo>
                    <a:pt x="190" y="12"/>
                    <a:pt x="191" y="11"/>
                    <a:pt x="192" y="11"/>
                  </a:cubicBezTo>
                  <a:cubicBezTo>
                    <a:pt x="194" y="10"/>
                    <a:pt x="195" y="8"/>
                    <a:pt x="196" y="5"/>
                  </a:cubicBezTo>
                  <a:cubicBezTo>
                    <a:pt x="197" y="2"/>
                    <a:pt x="199" y="1"/>
                    <a:pt x="202" y="1"/>
                  </a:cubicBezTo>
                  <a:cubicBezTo>
                    <a:pt x="204" y="1"/>
                    <a:pt x="206" y="1"/>
                    <a:pt x="207" y="2"/>
                  </a:cubicBezTo>
                  <a:cubicBezTo>
                    <a:pt x="211" y="4"/>
                    <a:pt x="213" y="11"/>
                    <a:pt x="211" y="16"/>
                  </a:cubicBezTo>
                  <a:cubicBezTo>
                    <a:pt x="211" y="17"/>
                    <a:pt x="211" y="17"/>
                    <a:pt x="211" y="18"/>
                  </a:cubicBezTo>
                  <a:cubicBezTo>
                    <a:pt x="210" y="19"/>
                    <a:pt x="210" y="20"/>
                    <a:pt x="210" y="20"/>
                  </a:cubicBezTo>
                  <a:cubicBezTo>
                    <a:pt x="209" y="21"/>
                    <a:pt x="209" y="22"/>
                    <a:pt x="209" y="22"/>
                  </a:cubicBezTo>
                  <a:cubicBezTo>
                    <a:pt x="209" y="22"/>
                    <a:pt x="209" y="23"/>
                    <a:pt x="209" y="23"/>
                  </a:cubicBezTo>
                  <a:cubicBezTo>
                    <a:pt x="209" y="23"/>
                    <a:pt x="209" y="23"/>
                    <a:pt x="209" y="23"/>
                  </a:cubicBezTo>
                  <a:cubicBezTo>
                    <a:pt x="211" y="23"/>
                    <a:pt x="211" y="23"/>
                    <a:pt x="211" y="23"/>
                  </a:cubicBezTo>
                  <a:cubicBezTo>
                    <a:pt x="211" y="25"/>
                    <a:pt x="211" y="25"/>
                    <a:pt x="211" y="25"/>
                  </a:cubicBezTo>
                  <a:cubicBezTo>
                    <a:pt x="212" y="28"/>
                    <a:pt x="213" y="28"/>
                    <a:pt x="214" y="28"/>
                  </a:cubicBezTo>
                  <a:cubicBezTo>
                    <a:pt x="215" y="28"/>
                    <a:pt x="216" y="28"/>
                    <a:pt x="217" y="27"/>
                  </a:cubicBezTo>
                  <a:cubicBezTo>
                    <a:pt x="218" y="27"/>
                    <a:pt x="219" y="27"/>
                    <a:pt x="220" y="27"/>
                  </a:cubicBezTo>
                  <a:cubicBezTo>
                    <a:pt x="275" y="27"/>
                    <a:pt x="329" y="27"/>
                    <a:pt x="384" y="27"/>
                  </a:cubicBezTo>
                  <a:cubicBezTo>
                    <a:pt x="420" y="27"/>
                    <a:pt x="456" y="27"/>
                    <a:pt x="492" y="27"/>
                  </a:cubicBezTo>
                  <a:cubicBezTo>
                    <a:pt x="493" y="27"/>
                    <a:pt x="495" y="27"/>
                    <a:pt x="496" y="27"/>
                  </a:cubicBezTo>
                  <a:cubicBezTo>
                    <a:pt x="497" y="27"/>
                    <a:pt x="498" y="27"/>
                    <a:pt x="499" y="27"/>
                  </a:cubicBezTo>
                  <a:cubicBezTo>
                    <a:pt x="499" y="27"/>
                    <a:pt x="499" y="27"/>
                    <a:pt x="499" y="27"/>
                  </a:cubicBezTo>
                  <a:cubicBezTo>
                    <a:pt x="499" y="24"/>
                    <a:pt x="501" y="23"/>
                    <a:pt x="503" y="22"/>
                  </a:cubicBezTo>
                  <a:cubicBezTo>
                    <a:pt x="502" y="20"/>
                    <a:pt x="501" y="18"/>
                    <a:pt x="500" y="16"/>
                  </a:cubicBezTo>
                  <a:cubicBezTo>
                    <a:pt x="498" y="11"/>
                    <a:pt x="499" y="6"/>
                    <a:pt x="503" y="3"/>
                  </a:cubicBezTo>
                  <a:cubicBezTo>
                    <a:pt x="506" y="0"/>
                    <a:pt x="508" y="0"/>
                    <a:pt x="511" y="1"/>
                  </a:cubicBezTo>
                  <a:cubicBezTo>
                    <a:pt x="515" y="2"/>
                    <a:pt x="517" y="5"/>
                    <a:pt x="516" y="8"/>
                  </a:cubicBezTo>
                  <a:cubicBezTo>
                    <a:pt x="516" y="8"/>
                    <a:pt x="516" y="9"/>
                    <a:pt x="516" y="9"/>
                  </a:cubicBezTo>
                  <a:cubicBezTo>
                    <a:pt x="517" y="9"/>
                    <a:pt x="517" y="9"/>
                    <a:pt x="517" y="9"/>
                  </a:cubicBezTo>
                  <a:cubicBezTo>
                    <a:pt x="519" y="9"/>
                    <a:pt x="520" y="10"/>
                    <a:pt x="521" y="11"/>
                  </a:cubicBezTo>
                  <a:cubicBezTo>
                    <a:pt x="521" y="10"/>
                    <a:pt x="521" y="10"/>
                    <a:pt x="521" y="9"/>
                  </a:cubicBezTo>
                  <a:cubicBezTo>
                    <a:pt x="521" y="7"/>
                    <a:pt x="523" y="5"/>
                    <a:pt x="526" y="5"/>
                  </a:cubicBezTo>
                  <a:cubicBezTo>
                    <a:pt x="528" y="5"/>
                    <a:pt x="529" y="6"/>
                    <a:pt x="529" y="6"/>
                  </a:cubicBezTo>
                  <a:cubicBezTo>
                    <a:pt x="531" y="8"/>
                    <a:pt x="530" y="9"/>
                    <a:pt x="530" y="10"/>
                  </a:cubicBezTo>
                  <a:cubicBezTo>
                    <a:pt x="530" y="11"/>
                    <a:pt x="530" y="11"/>
                    <a:pt x="530" y="12"/>
                  </a:cubicBezTo>
                  <a:cubicBezTo>
                    <a:pt x="530" y="12"/>
                    <a:pt x="530" y="13"/>
                    <a:pt x="530" y="13"/>
                  </a:cubicBezTo>
                  <a:cubicBezTo>
                    <a:pt x="531" y="13"/>
                    <a:pt x="534" y="13"/>
                    <a:pt x="534" y="17"/>
                  </a:cubicBezTo>
                  <a:cubicBezTo>
                    <a:pt x="534" y="18"/>
                    <a:pt x="534" y="19"/>
                    <a:pt x="534" y="20"/>
                  </a:cubicBezTo>
                  <a:cubicBezTo>
                    <a:pt x="534" y="22"/>
                    <a:pt x="534" y="22"/>
                    <a:pt x="535" y="23"/>
                  </a:cubicBezTo>
                  <a:cubicBezTo>
                    <a:pt x="536" y="23"/>
                    <a:pt x="536" y="24"/>
                    <a:pt x="536" y="25"/>
                  </a:cubicBezTo>
                  <a:cubicBezTo>
                    <a:pt x="536" y="26"/>
                    <a:pt x="536" y="27"/>
                    <a:pt x="536" y="28"/>
                  </a:cubicBezTo>
                  <a:cubicBezTo>
                    <a:pt x="534" y="30"/>
                    <a:pt x="534" y="32"/>
                    <a:pt x="535" y="36"/>
                  </a:cubicBezTo>
                  <a:cubicBezTo>
                    <a:pt x="535" y="37"/>
                    <a:pt x="535" y="38"/>
                    <a:pt x="536" y="39"/>
                  </a:cubicBezTo>
                  <a:cubicBezTo>
                    <a:pt x="537" y="49"/>
                    <a:pt x="544" y="54"/>
                    <a:pt x="551" y="60"/>
                  </a:cubicBezTo>
                  <a:cubicBezTo>
                    <a:pt x="552" y="61"/>
                    <a:pt x="552" y="61"/>
                    <a:pt x="552" y="61"/>
                  </a:cubicBezTo>
                  <a:cubicBezTo>
                    <a:pt x="553" y="62"/>
                    <a:pt x="554" y="62"/>
                    <a:pt x="556" y="62"/>
                  </a:cubicBezTo>
                  <a:cubicBezTo>
                    <a:pt x="557" y="62"/>
                    <a:pt x="558" y="62"/>
                    <a:pt x="559" y="62"/>
                  </a:cubicBezTo>
                  <a:cubicBezTo>
                    <a:pt x="559" y="62"/>
                    <a:pt x="560" y="62"/>
                    <a:pt x="561" y="62"/>
                  </a:cubicBezTo>
                  <a:cubicBezTo>
                    <a:pt x="561" y="62"/>
                    <a:pt x="561" y="61"/>
                    <a:pt x="561" y="61"/>
                  </a:cubicBezTo>
                  <a:cubicBezTo>
                    <a:pt x="562" y="60"/>
                    <a:pt x="563" y="57"/>
                    <a:pt x="569" y="59"/>
                  </a:cubicBezTo>
                  <a:cubicBezTo>
                    <a:pt x="569" y="60"/>
                    <a:pt x="570" y="60"/>
                    <a:pt x="571" y="60"/>
                  </a:cubicBezTo>
                  <a:cubicBezTo>
                    <a:pt x="572" y="61"/>
                    <a:pt x="574" y="62"/>
                    <a:pt x="575" y="62"/>
                  </a:cubicBezTo>
                  <a:cubicBezTo>
                    <a:pt x="584" y="62"/>
                    <a:pt x="595" y="61"/>
                    <a:pt x="605" y="60"/>
                  </a:cubicBezTo>
                  <a:cubicBezTo>
                    <a:pt x="605" y="58"/>
                    <a:pt x="605" y="57"/>
                    <a:pt x="606" y="56"/>
                  </a:cubicBezTo>
                  <a:cubicBezTo>
                    <a:pt x="607" y="55"/>
                    <a:pt x="609" y="54"/>
                    <a:pt x="612" y="56"/>
                  </a:cubicBezTo>
                  <a:cubicBezTo>
                    <a:pt x="613" y="56"/>
                    <a:pt x="613" y="56"/>
                    <a:pt x="613" y="56"/>
                  </a:cubicBezTo>
                  <a:cubicBezTo>
                    <a:pt x="614" y="56"/>
                    <a:pt x="614" y="56"/>
                    <a:pt x="614" y="56"/>
                  </a:cubicBezTo>
                  <a:cubicBezTo>
                    <a:pt x="615" y="54"/>
                    <a:pt x="617" y="54"/>
                    <a:pt x="618" y="54"/>
                  </a:cubicBezTo>
                  <a:cubicBezTo>
                    <a:pt x="619" y="54"/>
                    <a:pt x="620" y="55"/>
                    <a:pt x="620" y="55"/>
                  </a:cubicBezTo>
                  <a:cubicBezTo>
                    <a:pt x="622" y="56"/>
                    <a:pt x="623" y="57"/>
                    <a:pt x="623" y="58"/>
                  </a:cubicBezTo>
                  <a:cubicBezTo>
                    <a:pt x="624" y="59"/>
                    <a:pt x="623" y="61"/>
                    <a:pt x="623" y="61"/>
                  </a:cubicBezTo>
                  <a:cubicBezTo>
                    <a:pt x="622" y="62"/>
                    <a:pt x="622" y="63"/>
                    <a:pt x="622" y="64"/>
                  </a:cubicBezTo>
                  <a:cubicBezTo>
                    <a:pt x="621" y="64"/>
                    <a:pt x="621" y="64"/>
                    <a:pt x="621" y="64"/>
                  </a:cubicBezTo>
                  <a:cubicBezTo>
                    <a:pt x="621" y="65"/>
                    <a:pt x="621" y="65"/>
                    <a:pt x="621" y="65"/>
                  </a:cubicBezTo>
                  <a:cubicBezTo>
                    <a:pt x="621" y="65"/>
                    <a:pt x="622" y="66"/>
                    <a:pt x="623" y="66"/>
                  </a:cubicBezTo>
                  <a:cubicBezTo>
                    <a:pt x="626" y="66"/>
                    <a:pt x="628" y="64"/>
                    <a:pt x="630" y="61"/>
                  </a:cubicBezTo>
                  <a:cubicBezTo>
                    <a:pt x="631" y="61"/>
                    <a:pt x="631" y="60"/>
                    <a:pt x="632" y="59"/>
                  </a:cubicBezTo>
                  <a:cubicBezTo>
                    <a:pt x="633" y="58"/>
                    <a:pt x="633" y="58"/>
                    <a:pt x="633" y="58"/>
                  </a:cubicBezTo>
                  <a:cubicBezTo>
                    <a:pt x="635" y="59"/>
                    <a:pt x="635" y="59"/>
                    <a:pt x="635" y="59"/>
                  </a:cubicBezTo>
                  <a:cubicBezTo>
                    <a:pt x="636" y="59"/>
                    <a:pt x="638" y="61"/>
                    <a:pt x="637" y="64"/>
                  </a:cubicBezTo>
                  <a:cubicBezTo>
                    <a:pt x="638" y="64"/>
                    <a:pt x="639" y="64"/>
                    <a:pt x="639" y="64"/>
                  </a:cubicBezTo>
                  <a:cubicBezTo>
                    <a:pt x="640" y="62"/>
                    <a:pt x="641" y="61"/>
                    <a:pt x="642" y="61"/>
                  </a:cubicBezTo>
                  <a:cubicBezTo>
                    <a:pt x="642" y="60"/>
                    <a:pt x="643" y="60"/>
                    <a:pt x="643" y="59"/>
                  </a:cubicBezTo>
                  <a:cubicBezTo>
                    <a:pt x="643" y="57"/>
                    <a:pt x="646" y="56"/>
                    <a:pt x="648" y="57"/>
                  </a:cubicBezTo>
                  <a:cubicBezTo>
                    <a:pt x="649" y="57"/>
                    <a:pt x="650" y="59"/>
                    <a:pt x="650" y="61"/>
                  </a:cubicBezTo>
                  <a:cubicBezTo>
                    <a:pt x="650" y="62"/>
                    <a:pt x="650" y="62"/>
                    <a:pt x="649" y="63"/>
                  </a:cubicBezTo>
                  <a:cubicBezTo>
                    <a:pt x="651" y="63"/>
                    <a:pt x="651" y="63"/>
                    <a:pt x="652" y="62"/>
                  </a:cubicBezTo>
                  <a:cubicBezTo>
                    <a:pt x="652" y="60"/>
                    <a:pt x="653" y="59"/>
                    <a:pt x="654" y="58"/>
                  </a:cubicBezTo>
                  <a:cubicBezTo>
                    <a:pt x="654" y="58"/>
                    <a:pt x="655" y="58"/>
                    <a:pt x="655" y="57"/>
                  </a:cubicBezTo>
                  <a:cubicBezTo>
                    <a:pt x="656" y="56"/>
                    <a:pt x="656" y="54"/>
                    <a:pt x="659" y="54"/>
                  </a:cubicBezTo>
                  <a:cubicBezTo>
                    <a:pt x="659" y="54"/>
                    <a:pt x="660" y="55"/>
                    <a:pt x="660" y="55"/>
                  </a:cubicBezTo>
                  <a:cubicBezTo>
                    <a:pt x="661" y="55"/>
                    <a:pt x="663" y="56"/>
                    <a:pt x="662" y="59"/>
                  </a:cubicBezTo>
                  <a:cubicBezTo>
                    <a:pt x="663" y="59"/>
                    <a:pt x="663" y="60"/>
                    <a:pt x="662" y="61"/>
                  </a:cubicBezTo>
                  <a:cubicBezTo>
                    <a:pt x="663" y="61"/>
                    <a:pt x="664" y="60"/>
                    <a:pt x="665" y="60"/>
                  </a:cubicBezTo>
                  <a:cubicBezTo>
                    <a:pt x="666" y="59"/>
                    <a:pt x="667" y="57"/>
                    <a:pt x="668" y="56"/>
                  </a:cubicBezTo>
                  <a:cubicBezTo>
                    <a:pt x="668" y="52"/>
                    <a:pt x="670" y="52"/>
                    <a:pt x="671" y="52"/>
                  </a:cubicBezTo>
                  <a:cubicBezTo>
                    <a:pt x="672" y="52"/>
                    <a:pt x="672" y="52"/>
                    <a:pt x="672" y="52"/>
                  </a:cubicBezTo>
                  <a:cubicBezTo>
                    <a:pt x="673" y="52"/>
                    <a:pt x="675" y="53"/>
                    <a:pt x="675" y="56"/>
                  </a:cubicBezTo>
                  <a:cubicBezTo>
                    <a:pt x="675" y="57"/>
                    <a:pt x="675" y="57"/>
                    <a:pt x="675" y="58"/>
                  </a:cubicBezTo>
                  <a:cubicBezTo>
                    <a:pt x="677" y="58"/>
                    <a:pt x="678" y="58"/>
                    <a:pt x="678" y="56"/>
                  </a:cubicBezTo>
                  <a:cubicBezTo>
                    <a:pt x="678" y="54"/>
                    <a:pt x="679" y="53"/>
                    <a:pt x="681" y="51"/>
                  </a:cubicBezTo>
                  <a:cubicBezTo>
                    <a:pt x="681" y="50"/>
                    <a:pt x="682" y="50"/>
                    <a:pt x="682" y="49"/>
                  </a:cubicBezTo>
                  <a:cubicBezTo>
                    <a:pt x="685" y="45"/>
                    <a:pt x="685" y="45"/>
                    <a:pt x="685" y="45"/>
                  </a:cubicBezTo>
                  <a:cubicBezTo>
                    <a:pt x="687" y="50"/>
                    <a:pt x="687" y="50"/>
                    <a:pt x="687" y="50"/>
                  </a:cubicBezTo>
                  <a:cubicBezTo>
                    <a:pt x="687" y="50"/>
                    <a:pt x="688" y="51"/>
                    <a:pt x="688" y="51"/>
                  </a:cubicBezTo>
                  <a:cubicBezTo>
                    <a:pt x="688" y="53"/>
                    <a:pt x="689" y="54"/>
                    <a:pt x="689" y="54"/>
                  </a:cubicBezTo>
                  <a:cubicBezTo>
                    <a:pt x="689" y="54"/>
                    <a:pt x="690" y="54"/>
                    <a:pt x="691" y="54"/>
                  </a:cubicBezTo>
                  <a:cubicBezTo>
                    <a:pt x="690" y="53"/>
                    <a:pt x="690" y="52"/>
                    <a:pt x="691" y="51"/>
                  </a:cubicBezTo>
                  <a:cubicBezTo>
                    <a:pt x="692" y="49"/>
                    <a:pt x="694" y="49"/>
                    <a:pt x="695" y="48"/>
                  </a:cubicBezTo>
                  <a:cubicBezTo>
                    <a:pt x="695" y="48"/>
                    <a:pt x="695" y="48"/>
                    <a:pt x="695" y="48"/>
                  </a:cubicBezTo>
                  <a:cubicBezTo>
                    <a:pt x="696" y="48"/>
                    <a:pt x="697" y="47"/>
                    <a:pt x="698" y="47"/>
                  </a:cubicBezTo>
                  <a:cubicBezTo>
                    <a:pt x="699" y="47"/>
                    <a:pt x="699" y="47"/>
                    <a:pt x="699" y="47"/>
                  </a:cubicBezTo>
                  <a:cubicBezTo>
                    <a:pt x="701" y="48"/>
                    <a:pt x="701" y="48"/>
                    <a:pt x="701" y="48"/>
                  </a:cubicBezTo>
                  <a:cubicBezTo>
                    <a:pt x="702" y="49"/>
                    <a:pt x="702" y="50"/>
                    <a:pt x="702" y="52"/>
                  </a:cubicBezTo>
                  <a:cubicBezTo>
                    <a:pt x="702" y="52"/>
                    <a:pt x="702" y="52"/>
                    <a:pt x="703" y="53"/>
                  </a:cubicBezTo>
                  <a:cubicBezTo>
                    <a:pt x="704" y="54"/>
                    <a:pt x="705" y="55"/>
                    <a:pt x="706" y="57"/>
                  </a:cubicBezTo>
                  <a:cubicBezTo>
                    <a:pt x="706" y="57"/>
                    <a:pt x="707" y="57"/>
                    <a:pt x="707" y="58"/>
                  </a:cubicBezTo>
                  <a:cubicBezTo>
                    <a:pt x="707" y="59"/>
                    <a:pt x="708" y="59"/>
                    <a:pt x="708" y="60"/>
                  </a:cubicBezTo>
                  <a:cubicBezTo>
                    <a:pt x="708" y="62"/>
                    <a:pt x="709" y="62"/>
                    <a:pt x="709" y="62"/>
                  </a:cubicBezTo>
                  <a:cubicBezTo>
                    <a:pt x="709" y="62"/>
                    <a:pt x="710" y="62"/>
                    <a:pt x="711" y="62"/>
                  </a:cubicBezTo>
                  <a:cubicBezTo>
                    <a:pt x="714" y="60"/>
                    <a:pt x="714" y="60"/>
                    <a:pt x="714" y="60"/>
                  </a:cubicBezTo>
                  <a:cubicBezTo>
                    <a:pt x="715" y="63"/>
                    <a:pt x="715" y="63"/>
                    <a:pt x="715" y="63"/>
                  </a:cubicBezTo>
                  <a:cubicBezTo>
                    <a:pt x="716" y="69"/>
                    <a:pt x="714" y="72"/>
                    <a:pt x="709" y="75"/>
                  </a:cubicBezTo>
                  <a:cubicBezTo>
                    <a:pt x="707" y="76"/>
                    <a:pt x="705" y="77"/>
                    <a:pt x="704" y="77"/>
                  </a:cubicBezTo>
                  <a:cubicBezTo>
                    <a:pt x="701" y="78"/>
                    <a:pt x="699" y="79"/>
                    <a:pt x="697" y="81"/>
                  </a:cubicBezTo>
                  <a:cubicBezTo>
                    <a:pt x="695" y="82"/>
                    <a:pt x="694" y="82"/>
                    <a:pt x="693" y="83"/>
                  </a:cubicBezTo>
                  <a:cubicBezTo>
                    <a:pt x="689" y="84"/>
                    <a:pt x="686" y="86"/>
                    <a:pt x="684" y="89"/>
                  </a:cubicBezTo>
                  <a:cubicBezTo>
                    <a:pt x="684" y="90"/>
                    <a:pt x="684" y="90"/>
                    <a:pt x="684" y="90"/>
                  </a:cubicBezTo>
                  <a:cubicBezTo>
                    <a:pt x="682" y="90"/>
                    <a:pt x="682" y="90"/>
                    <a:pt x="682" y="90"/>
                  </a:cubicBezTo>
                  <a:cubicBezTo>
                    <a:pt x="680" y="90"/>
                    <a:pt x="679" y="91"/>
                    <a:pt x="678" y="93"/>
                  </a:cubicBezTo>
                  <a:cubicBezTo>
                    <a:pt x="676" y="94"/>
                    <a:pt x="675" y="95"/>
                    <a:pt x="673" y="96"/>
                  </a:cubicBezTo>
                  <a:cubicBezTo>
                    <a:pt x="671" y="97"/>
                    <a:pt x="670" y="98"/>
                    <a:pt x="668" y="99"/>
                  </a:cubicBezTo>
                  <a:cubicBezTo>
                    <a:pt x="666" y="101"/>
                    <a:pt x="665" y="101"/>
                    <a:pt x="663" y="102"/>
                  </a:cubicBezTo>
                  <a:cubicBezTo>
                    <a:pt x="662" y="103"/>
                    <a:pt x="661" y="104"/>
                    <a:pt x="660" y="104"/>
                  </a:cubicBezTo>
                  <a:cubicBezTo>
                    <a:pt x="659" y="106"/>
                    <a:pt x="656" y="108"/>
                    <a:pt x="653" y="108"/>
                  </a:cubicBezTo>
                  <a:cubicBezTo>
                    <a:pt x="651" y="109"/>
                    <a:pt x="648" y="110"/>
                    <a:pt x="647" y="112"/>
                  </a:cubicBezTo>
                  <a:cubicBezTo>
                    <a:pt x="645" y="114"/>
                    <a:pt x="641" y="116"/>
                    <a:pt x="639" y="117"/>
                  </a:cubicBezTo>
                  <a:cubicBezTo>
                    <a:pt x="637" y="117"/>
                    <a:pt x="636" y="118"/>
                    <a:pt x="635" y="119"/>
                  </a:cubicBezTo>
                  <a:cubicBezTo>
                    <a:pt x="634" y="119"/>
                    <a:pt x="632" y="120"/>
                    <a:pt x="631" y="120"/>
                  </a:cubicBezTo>
                  <a:cubicBezTo>
                    <a:pt x="628" y="122"/>
                    <a:pt x="625" y="123"/>
                    <a:pt x="622" y="125"/>
                  </a:cubicBezTo>
                  <a:cubicBezTo>
                    <a:pt x="616" y="127"/>
                    <a:pt x="610" y="130"/>
                    <a:pt x="604" y="132"/>
                  </a:cubicBezTo>
                  <a:cubicBezTo>
                    <a:pt x="603" y="132"/>
                    <a:pt x="602" y="133"/>
                    <a:pt x="601" y="133"/>
                  </a:cubicBezTo>
                  <a:cubicBezTo>
                    <a:pt x="601" y="133"/>
                    <a:pt x="601" y="133"/>
                    <a:pt x="601" y="133"/>
                  </a:cubicBezTo>
                  <a:lnTo>
                    <a:pt x="113" y="133"/>
                  </a:lnTo>
                  <a:close/>
                  <a:moveTo>
                    <a:pt x="71" y="110"/>
                  </a:moveTo>
                  <a:cubicBezTo>
                    <a:pt x="75" y="111"/>
                    <a:pt x="79" y="112"/>
                    <a:pt x="82" y="114"/>
                  </a:cubicBezTo>
                  <a:cubicBezTo>
                    <a:pt x="84" y="115"/>
                    <a:pt x="85" y="116"/>
                    <a:pt x="87" y="117"/>
                  </a:cubicBezTo>
                  <a:cubicBezTo>
                    <a:pt x="96" y="121"/>
                    <a:pt x="105" y="125"/>
                    <a:pt x="113" y="128"/>
                  </a:cubicBezTo>
                  <a:cubicBezTo>
                    <a:pt x="599" y="128"/>
                    <a:pt x="599" y="128"/>
                    <a:pt x="599" y="128"/>
                  </a:cubicBezTo>
                  <a:cubicBezTo>
                    <a:pt x="600" y="128"/>
                    <a:pt x="601" y="127"/>
                    <a:pt x="602" y="127"/>
                  </a:cubicBezTo>
                  <a:cubicBezTo>
                    <a:pt x="608" y="125"/>
                    <a:pt x="614" y="123"/>
                    <a:pt x="620" y="120"/>
                  </a:cubicBezTo>
                  <a:cubicBezTo>
                    <a:pt x="623" y="118"/>
                    <a:pt x="626" y="117"/>
                    <a:pt x="629" y="116"/>
                  </a:cubicBezTo>
                  <a:cubicBezTo>
                    <a:pt x="630" y="115"/>
                    <a:pt x="631" y="114"/>
                    <a:pt x="632" y="114"/>
                  </a:cubicBezTo>
                  <a:cubicBezTo>
                    <a:pt x="634" y="113"/>
                    <a:pt x="635" y="112"/>
                    <a:pt x="637" y="112"/>
                  </a:cubicBezTo>
                  <a:cubicBezTo>
                    <a:pt x="638" y="111"/>
                    <a:pt x="641" y="110"/>
                    <a:pt x="643" y="108"/>
                  </a:cubicBezTo>
                  <a:cubicBezTo>
                    <a:pt x="645" y="106"/>
                    <a:pt x="649" y="104"/>
                    <a:pt x="652" y="103"/>
                  </a:cubicBezTo>
                  <a:cubicBezTo>
                    <a:pt x="654" y="103"/>
                    <a:pt x="655" y="102"/>
                    <a:pt x="657" y="100"/>
                  </a:cubicBezTo>
                  <a:cubicBezTo>
                    <a:pt x="658" y="99"/>
                    <a:pt x="659" y="98"/>
                    <a:pt x="661" y="98"/>
                  </a:cubicBezTo>
                  <a:cubicBezTo>
                    <a:pt x="662" y="97"/>
                    <a:pt x="663" y="96"/>
                    <a:pt x="665" y="95"/>
                  </a:cubicBezTo>
                  <a:cubicBezTo>
                    <a:pt x="667" y="94"/>
                    <a:pt x="669" y="92"/>
                    <a:pt x="671" y="91"/>
                  </a:cubicBezTo>
                  <a:cubicBezTo>
                    <a:pt x="672" y="91"/>
                    <a:pt x="673" y="90"/>
                    <a:pt x="674" y="89"/>
                  </a:cubicBezTo>
                  <a:cubicBezTo>
                    <a:pt x="676" y="87"/>
                    <a:pt x="677" y="86"/>
                    <a:pt x="680" y="85"/>
                  </a:cubicBezTo>
                  <a:cubicBezTo>
                    <a:pt x="683" y="81"/>
                    <a:pt x="687" y="79"/>
                    <a:pt x="691" y="78"/>
                  </a:cubicBezTo>
                  <a:cubicBezTo>
                    <a:pt x="692" y="77"/>
                    <a:pt x="693" y="77"/>
                    <a:pt x="694" y="76"/>
                  </a:cubicBezTo>
                  <a:cubicBezTo>
                    <a:pt x="697" y="75"/>
                    <a:pt x="699" y="74"/>
                    <a:pt x="701" y="73"/>
                  </a:cubicBezTo>
                  <a:cubicBezTo>
                    <a:pt x="703" y="72"/>
                    <a:pt x="705" y="71"/>
                    <a:pt x="706" y="70"/>
                  </a:cubicBezTo>
                  <a:cubicBezTo>
                    <a:pt x="708" y="70"/>
                    <a:pt x="709" y="69"/>
                    <a:pt x="709" y="68"/>
                  </a:cubicBezTo>
                  <a:cubicBezTo>
                    <a:pt x="707" y="68"/>
                    <a:pt x="704" y="67"/>
                    <a:pt x="703" y="62"/>
                  </a:cubicBezTo>
                  <a:cubicBezTo>
                    <a:pt x="703" y="62"/>
                    <a:pt x="702" y="61"/>
                    <a:pt x="702" y="60"/>
                  </a:cubicBezTo>
                  <a:cubicBezTo>
                    <a:pt x="702" y="60"/>
                    <a:pt x="701" y="59"/>
                    <a:pt x="701" y="58"/>
                  </a:cubicBezTo>
                  <a:cubicBezTo>
                    <a:pt x="701" y="58"/>
                    <a:pt x="700" y="57"/>
                    <a:pt x="700" y="57"/>
                  </a:cubicBezTo>
                  <a:cubicBezTo>
                    <a:pt x="699" y="56"/>
                    <a:pt x="698" y="55"/>
                    <a:pt x="697" y="54"/>
                  </a:cubicBezTo>
                  <a:cubicBezTo>
                    <a:pt x="697" y="55"/>
                    <a:pt x="697" y="55"/>
                    <a:pt x="697" y="55"/>
                  </a:cubicBezTo>
                  <a:cubicBezTo>
                    <a:pt x="697" y="57"/>
                    <a:pt x="695" y="57"/>
                    <a:pt x="695" y="58"/>
                  </a:cubicBezTo>
                  <a:cubicBezTo>
                    <a:pt x="693" y="59"/>
                    <a:pt x="691" y="60"/>
                    <a:pt x="689" y="60"/>
                  </a:cubicBezTo>
                  <a:cubicBezTo>
                    <a:pt x="687" y="60"/>
                    <a:pt x="685" y="59"/>
                    <a:pt x="684" y="56"/>
                  </a:cubicBezTo>
                  <a:cubicBezTo>
                    <a:pt x="683" y="56"/>
                    <a:pt x="683" y="57"/>
                    <a:pt x="683" y="57"/>
                  </a:cubicBezTo>
                  <a:cubicBezTo>
                    <a:pt x="682" y="63"/>
                    <a:pt x="677" y="63"/>
                    <a:pt x="675" y="63"/>
                  </a:cubicBezTo>
                  <a:cubicBezTo>
                    <a:pt x="674" y="63"/>
                    <a:pt x="674" y="63"/>
                    <a:pt x="674" y="63"/>
                  </a:cubicBezTo>
                  <a:cubicBezTo>
                    <a:pt x="672" y="63"/>
                    <a:pt x="671" y="63"/>
                    <a:pt x="671" y="62"/>
                  </a:cubicBezTo>
                  <a:cubicBezTo>
                    <a:pt x="671" y="62"/>
                    <a:pt x="670" y="62"/>
                    <a:pt x="670" y="62"/>
                  </a:cubicBezTo>
                  <a:cubicBezTo>
                    <a:pt x="670" y="62"/>
                    <a:pt x="670" y="63"/>
                    <a:pt x="669" y="63"/>
                  </a:cubicBezTo>
                  <a:cubicBezTo>
                    <a:pt x="667" y="66"/>
                    <a:pt x="663" y="67"/>
                    <a:pt x="660" y="66"/>
                  </a:cubicBezTo>
                  <a:cubicBezTo>
                    <a:pt x="658" y="66"/>
                    <a:pt x="657" y="65"/>
                    <a:pt x="657" y="64"/>
                  </a:cubicBezTo>
                  <a:cubicBezTo>
                    <a:pt x="657" y="64"/>
                    <a:pt x="657" y="64"/>
                    <a:pt x="657" y="64"/>
                  </a:cubicBezTo>
                  <a:cubicBezTo>
                    <a:pt x="656" y="67"/>
                    <a:pt x="653" y="68"/>
                    <a:pt x="650" y="68"/>
                  </a:cubicBezTo>
                  <a:cubicBezTo>
                    <a:pt x="649" y="68"/>
                    <a:pt x="648" y="68"/>
                    <a:pt x="647" y="68"/>
                  </a:cubicBezTo>
                  <a:cubicBezTo>
                    <a:pt x="645" y="68"/>
                    <a:pt x="645" y="67"/>
                    <a:pt x="644" y="66"/>
                  </a:cubicBezTo>
                  <a:cubicBezTo>
                    <a:pt x="644" y="66"/>
                    <a:pt x="644" y="66"/>
                    <a:pt x="644" y="66"/>
                  </a:cubicBezTo>
                  <a:cubicBezTo>
                    <a:pt x="644" y="66"/>
                    <a:pt x="644" y="66"/>
                    <a:pt x="644" y="66"/>
                  </a:cubicBezTo>
                  <a:cubicBezTo>
                    <a:pt x="643" y="69"/>
                    <a:pt x="639" y="70"/>
                    <a:pt x="637" y="70"/>
                  </a:cubicBezTo>
                  <a:cubicBezTo>
                    <a:pt x="637" y="70"/>
                    <a:pt x="636" y="70"/>
                    <a:pt x="636" y="70"/>
                  </a:cubicBezTo>
                  <a:cubicBezTo>
                    <a:pt x="636" y="70"/>
                    <a:pt x="636" y="70"/>
                    <a:pt x="636" y="70"/>
                  </a:cubicBezTo>
                  <a:cubicBezTo>
                    <a:pt x="634" y="70"/>
                    <a:pt x="633" y="69"/>
                    <a:pt x="633" y="69"/>
                  </a:cubicBezTo>
                  <a:cubicBezTo>
                    <a:pt x="632" y="68"/>
                    <a:pt x="632" y="68"/>
                    <a:pt x="632" y="67"/>
                  </a:cubicBezTo>
                  <a:cubicBezTo>
                    <a:pt x="630" y="69"/>
                    <a:pt x="627" y="71"/>
                    <a:pt x="622" y="71"/>
                  </a:cubicBezTo>
                  <a:cubicBezTo>
                    <a:pt x="620" y="71"/>
                    <a:pt x="618" y="70"/>
                    <a:pt x="616" y="69"/>
                  </a:cubicBezTo>
                  <a:cubicBezTo>
                    <a:pt x="615" y="67"/>
                    <a:pt x="615" y="65"/>
                    <a:pt x="616" y="63"/>
                  </a:cubicBezTo>
                  <a:cubicBezTo>
                    <a:pt x="616" y="62"/>
                    <a:pt x="617" y="61"/>
                    <a:pt x="617" y="61"/>
                  </a:cubicBezTo>
                  <a:cubicBezTo>
                    <a:pt x="617" y="60"/>
                    <a:pt x="617" y="60"/>
                    <a:pt x="618" y="60"/>
                  </a:cubicBezTo>
                  <a:cubicBezTo>
                    <a:pt x="618" y="60"/>
                    <a:pt x="618" y="60"/>
                    <a:pt x="618" y="60"/>
                  </a:cubicBezTo>
                  <a:cubicBezTo>
                    <a:pt x="616" y="61"/>
                    <a:pt x="615" y="61"/>
                    <a:pt x="613" y="61"/>
                  </a:cubicBezTo>
                  <a:cubicBezTo>
                    <a:pt x="612" y="61"/>
                    <a:pt x="611" y="61"/>
                    <a:pt x="610" y="61"/>
                  </a:cubicBezTo>
                  <a:cubicBezTo>
                    <a:pt x="610" y="62"/>
                    <a:pt x="610" y="63"/>
                    <a:pt x="609" y="64"/>
                  </a:cubicBezTo>
                  <a:cubicBezTo>
                    <a:pt x="608" y="65"/>
                    <a:pt x="607" y="65"/>
                    <a:pt x="606" y="66"/>
                  </a:cubicBezTo>
                  <a:cubicBezTo>
                    <a:pt x="595" y="67"/>
                    <a:pt x="585" y="67"/>
                    <a:pt x="576" y="67"/>
                  </a:cubicBezTo>
                  <a:cubicBezTo>
                    <a:pt x="576" y="67"/>
                    <a:pt x="576" y="67"/>
                    <a:pt x="576" y="67"/>
                  </a:cubicBezTo>
                  <a:cubicBezTo>
                    <a:pt x="572" y="67"/>
                    <a:pt x="570" y="66"/>
                    <a:pt x="568" y="65"/>
                  </a:cubicBezTo>
                  <a:cubicBezTo>
                    <a:pt x="568" y="65"/>
                    <a:pt x="567" y="64"/>
                    <a:pt x="567" y="64"/>
                  </a:cubicBezTo>
                  <a:cubicBezTo>
                    <a:pt x="566" y="64"/>
                    <a:pt x="566" y="64"/>
                    <a:pt x="566" y="64"/>
                  </a:cubicBezTo>
                  <a:cubicBezTo>
                    <a:pt x="566" y="64"/>
                    <a:pt x="566" y="64"/>
                    <a:pt x="565" y="64"/>
                  </a:cubicBezTo>
                  <a:cubicBezTo>
                    <a:pt x="565" y="65"/>
                    <a:pt x="564" y="67"/>
                    <a:pt x="562" y="67"/>
                  </a:cubicBezTo>
                  <a:cubicBezTo>
                    <a:pt x="561" y="67"/>
                    <a:pt x="560" y="67"/>
                    <a:pt x="559" y="67"/>
                  </a:cubicBezTo>
                  <a:cubicBezTo>
                    <a:pt x="558" y="67"/>
                    <a:pt x="557" y="67"/>
                    <a:pt x="556" y="67"/>
                  </a:cubicBezTo>
                  <a:cubicBezTo>
                    <a:pt x="554" y="67"/>
                    <a:pt x="551" y="67"/>
                    <a:pt x="549" y="65"/>
                  </a:cubicBezTo>
                  <a:cubicBezTo>
                    <a:pt x="547" y="64"/>
                    <a:pt x="547" y="64"/>
                    <a:pt x="547" y="64"/>
                  </a:cubicBezTo>
                  <a:cubicBezTo>
                    <a:pt x="540" y="58"/>
                    <a:pt x="532" y="52"/>
                    <a:pt x="530" y="40"/>
                  </a:cubicBezTo>
                  <a:cubicBezTo>
                    <a:pt x="530" y="39"/>
                    <a:pt x="530" y="38"/>
                    <a:pt x="530" y="37"/>
                  </a:cubicBezTo>
                  <a:cubicBezTo>
                    <a:pt x="529" y="34"/>
                    <a:pt x="528" y="30"/>
                    <a:pt x="530" y="26"/>
                  </a:cubicBezTo>
                  <a:cubicBezTo>
                    <a:pt x="529" y="24"/>
                    <a:pt x="529" y="22"/>
                    <a:pt x="529" y="20"/>
                  </a:cubicBezTo>
                  <a:cubicBezTo>
                    <a:pt x="529" y="19"/>
                    <a:pt x="529" y="19"/>
                    <a:pt x="529" y="18"/>
                  </a:cubicBezTo>
                  <a:cubicBezTo>
                    <a:pt x="529" y="18"/>
                    <a:pt x="529" y="18"/>
                    <a:pt x="529" y="18"/>
                  </a:cubicBezTo>
                  <a:cubicBezTo>
                    <a:pt x="528" y="18"/>
                    <a:pt x="527" y="17"/>
                    <a:pt x="526" y="16"/>
                  </a:cubicBezTo>
                  <a:cubicBezTo>
                    <a:pt x="526" y="17"/>
                    <a:pt x="525" y="17"/>
                    <a:pt x="525" y="17"/>
                  </a:cubicBezTo>
                  <a:cubicBezTo>
                    <a:pt x="522" y="19"/>
                    <a:pt x="520" y="17"/>
                    <a:pt x="519" y="17"/>
                  </a:cubicBezTo>
                  <a:cubicBezTo>
                    <a:pt x="518" y="16"/>
                    <a:pt x="518" y="15"/>
                    <a:pt x="518" y="15"/>
                  </a:cubicBezTo>
                  <a:cubicBezTo>
                    <a:pt x="517" y="14"/>
                    <a:pt x="517" y="14"/>
                    <a:pt x="517" y="14"/>
                  </a:cubicBezTo>
                  <a:cubicBezTo>
                    <a:pt x="516" y="14"/>
                    <a:pt x="514" y="14"/>
                    <a:pt x="512" y="12"/>
                  </a:cubicBezTo>
                  <a:cubicBezTo>
                    <a:pt x="511" y="11"/>
                    <a:pt x="511" y="9"/>
                    <a:pt x="511" y="8"/>
                  </a:cubicBezTo>
                  <a:cubicBezTo>
                    <a:pt x="511" y="7"/>
                    <a:pt x="511" y="7"/>
                    <a:pt x="509" y="6"/>
                  </a:cubicBezTo>
                  <a:cubicBezTo>
                    <a:pt x="509" y="6"/>
                    <a:pt x="508" y="5"/>
                    <a:pt x="507" y="7"/>
                  </a:cubicBezTo>
                  <a:cubicBezTo>
                    <a:pt x="505" y="9"/>
                    <a:pt x="504" y="11"/>
                    <a:pt x="505" y="14"/>
                  </a:cubicBezTo>
                  <a:cubicBezTo>
                    <a:pt x="506" y="16"/>
                    <a:pt x="507" y="19"/>
                    <a:pt x="508" y="21"/>
                  </a:cubicBezTo>
                  <a:cubicBezTo>
                    <a:pt x="508" y="22"/>
                    <a:pt x="509" y="24"/>
                    <a:pt x="507" y="26"/>
                  </a:cubicBezTo>
                  <a:cubicBezTo>
                    <a:pt x="507" y="26"/>
                    <a:pt x="506" y="27"/>
                    <a:pt x="504" y="27"/>
                  </a:cubicBezTo>
                  <a:cubicBezTo>
                    <a:pt x="504" y="30"/>
                    <a:pt x="503" y="32"/>
                    <a:pt x="499" y="32"/>
                  </a:cubicBezTo>
                  <a:cubicBezTo>
                    <a:pt x="498" y="32"/>
                    <a:pt x="497" y="32"/>
                    <a:pt x="496" y="32"/>
                  </a:cubicBezTo>
                  <a:cubicBezTo>
                    <a:pt x="495" y="32"/>
                    <a:pt x="494" y="33"/>
                    <a:pt x="492" y="33"/>
                  </a:cubicBezTo>
                  <a:cubicBezTo>
                    <a:pt x="456" y="32"/>
                    <a:pt x="420" y="32"/>
                    <a:pt x="384" y="32"/>
                  </a:cubicBezTo>
                  <a:cubicBezTo>
                    <a:pt x="329" y="33"/>
                    <a:pt x="275" y="33"/>
                    <a:pt x="220" y="32"/>
                  </a:cubicBezTo>
                  <a:cubicBezTo>
                    <a:pt x="220" y="32"/>
                    <a:pt x="219" y="33"/>
                    <a:pt x="218" y="33"/>
                  </a:cubicBezTo>
                  <a:cubicBezTo>
                    <a:pt x="217" y="33"/>
                    <a:pt x="215" y="33"/>
                    <a:pt x="214" y="33"/>
                  </a:cubicBezTo>
                  <a:cubicBezTo>
                    <a:pt x="210" y="33"/>
                    <a:pt x="208" y="31"/>
                    <a:pt x="207" y="28"/>
                  </a:cubicBezTo>
                  <a:cubicBezTo>
                    <a:pt x="205" y="27"/>
                    <a:pt x="205" y="27"/>
                    <a:pt x="204" y="26"/>
                  </a:cubicBezTo>
                  <a:cubicBezTo>
                    <a:pt x="203" y="24"/>
                    <a:pt x="204" y="22"/>
                    <a:pt x="204" y="21"/>
                  </a:cubicBezTo>
                  <a:cubicBezTo>
                    <a:pt x="204" y="20"/>
                    <a:pt x="204" y="20"/>
                    <a:pt x="204" y="20"/>
                  </a:cubicBezTo>
                  <a:cubicBezTo>
                    <a:pt x="205" y="18"/>
                    <a:pt x="205" y="17"/>
                    <a:pt x="206" y="15"/>
                  </a:cubicBezTo>
                  <a:cubicBezTo>
                    <a:pt x="206" y="15"/>
                    <a:pt x="206" y="14"/>
                    <a:pt x="206" y="14"/>
                  </a:cubicBezTo>
                  <a:cubicBezTo>
                    <a:pt x="207" y="12"/>
                    <a:pt x="206" y="8"/>
                    <a:pt x="204" y="7"/>
                  </a:cubicBezTo>
                  <a:cubicBezTo>
                    <a:pt x="203" y="6"/>
                    <a:pt x="202" y="6"/>
                    <a:pt x="202" y="6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11"/>
                    <a:pt x="198" y="14"/>
                    <a:pt x="194" y="15"/>
                  </a:cubicBezTo>
                  <a:cubicBezTo>
                    <a:pt x="194" y="15"/>
                    <a:pt x="194" y="16"/>
                    <a:pt x="194" y="16"/>
                  </a:cubicBezTo>
                  <a:cubicBezTo>
                    <a:pt x="193" y="16"/>
                    <a:pt x="193" y="16"/>
                    <a:pt x="193" y="16"/>
                  </a:cubicBezTo>
                  <a:cubicBezTo>
                    <a:pt x="192" y="17"/>
                    <a:pt x="190" y="19"/>
                    <a:pt x="187" y="18"/>
                  </a:cubicBezTo>
                  <a:cubicBezTo>
                    <a:pt x="186" y="18"/>
                    <a:pt x="186" y="17"/>
                    <a:pt x="185" y="17"/>
                  </a:cubicBezTo>
                  <a:cubicBezTo>
                    <a:pt x="185" y="17"/>
                    <a:pt x="184" y="17"/>
                    <a:pt x="184" y="17"/>
                  </a:cubicBezTo>
                  <a:cubicBezTo>
                    <a:pt x="183" y="18"/>
                    <a:pt x="183" y="18"/>
                    <a:pt x="183" y="20"/>
                  </a:cubicBezTo>
                  <a:cubicBezTo>
                    <a:pt x="183" y="21"/>
                    <a:pt x="183" y="22"/>
                    <a:pt x="182" y="23"/>
                  </a:cubicBezTo>
                  <a:cubicBezTo>
                    <a:pt x="181" y="25"/>
                    <a:pt x="181" y="26"/>
                    <a:pt x="182" y="28"/>
                  </a:cubicBezTo>
                  <a:cubicBezTo>
                    <a:pt x="182" y="29"/>
                    <a:pt x="182" y="30"/>
                    <a:pt x="182" y="30"/>
                  </a:cubicBezTo>
                  <a:cubicBezTo>
                    <a:pt x="183" y="35"/>
                    <a:pt x="182" y="38"/>
                    <a:pt x="181" y="42"/>
                  </a:cubicBezTo>
                  <a:cubicBezTo>
                    <a:pt x="180" y="43"/>
                    <a:pt x="180" y="45"/>
                    <a:pt x="180" y="47"/>
                  </a:cubicBezTo>
                  <a:cubicBezTo>
                    <a:pt x="179" y="48"/>
                    <a:pt x="178" y="49"/>
                    <a:pt x="178" y="50"/>
                  </a:cubicBezTo>
                  <a:cubicBezTo>
                    <a:pt x="177" y="51"/>
                    <a:pt x="177" y="51"/>
                    <a:pt x="177" y="51"/>
                  </a:cubicBezTo>
                  <a:cubicBezTo>
                    <a:pt x="174" y="54"/>
                    <a:pt x="171" y="58"/>
                    <a:pt x="167" y="62"/>
                  </a:cubicBezTo>
                  <a:cubicBezTo>
                    <a:pt x="163" y="65"/>
                    <a:pt x="158" y="67"/>
                    <a:pt x="152" y="67"/>
                  </a:cubicBezTo>
                  <a:cubicBezTo>
                    <a:pt x="152" y="67"/>
                    <a:pt x="152" y="67"/>
                    <a:pt x="152" y="67"/>
                  </a:cubicBezTo>
                  <a:cubicBezTo>
                    <a:pt x="151" y="65"/>
                    <a:pt x="151" y="65"/>
                    <a:pt x="151" y="65"/>
                  </a:cubicBezTo>
                  <a:cubicBezTo>
                    <a:pt x="151" y="67"/>
                    <a:pt x="151" y="67"/>
                    <a:pt x="151" y="67"/>
                  </a:cubicBezTo>
                  <a:cubicBezTo>
                    <a:pt x="150" y="67"/>
                    <a:pt x="147" y="67"/>
                    <a:pt x="146" y="65"/>
                  </a:cubicBezTo>
                  <a:cubicBezTo>
                    <a:pt x="144" y="66"/>
                    <a:pt x="143" y="66"/>
                    <a:pt x="142" y="65"/>
                  </a:cubicBezTo>
                  <a:cubicBezTo>
                    <a:pt x="141" y="67"/>
                    <a:pt x="140" y="68"/>
                    <a:pt x="137" y="68"/>
                  </a:cubicBezTo>
                  <a:cubicBezTo>
                    <a:pt x="127" y="67"/>
                    <a:pt x="127" y="67"/>
                    <a:pt x="127" y="67"/>
                  </a:cubicBezTo>
                  <a:cubicBezTo>
                    <a:pt x="121" y="67"/>
                    <a:pt x="115" y="67"/>
                    <a:pt x="108" y="66"/>
                  </a:cubicBezTo>
                  <a:cubicBezTo>
                    <a:pt x="108" y="66"/>
                    <a:pt x="106" y="66"/>
                    <a:pt x="105" y="65"/>
                  </a:cubicBezTo>
                  <a:cubicBezTo>
                    <a:pt x="104" y="64"/>
                    <a:pt x="104" y="62"/>
                    <a:pt x="104" y="61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3" y="62"/>
                    <a:pt x="101" y="62"/>
                    <a:pt x="100" y="62"/>
                  </a:cubicBezTo>
                  <a:cubicBezTo>
                    <a:pt x="98" y="62"/>
                    <a:pt x="97" y="61"/>
                    <a:pt x="96" y="60"/>
                  </a:cubicBezTo>
                  <a:cubicBezTo>
                    <a:pt x="96" y="60"/>
                    <a:pt x="96" y="60"/>
                    <a:pt x="96" y="60"/>
                  </a:cubicBezTo>
                  <a:cubicBezTo>
                    <a:pt x="96" y="61"/>
                    <a:pt x="96" y="62"/>
                    <a:pt x="97" y="63"/>
                  </a:cubicBezTo>
                  <a:cubicBezTo>
                    <a:pt x="97" y="64"/>
                    <a:pt x="97" y="65"/>
                    <a:pt x="97" y="66"/>
                  </a:cubicBezTo>
                  <a:cubicBezTo>
                    <a:pt x="98" y="68"/>
                    <a:pt x="97" y="70"/>
                    <a:pt x="96" y="71"/>
                  </a:cubicBezTo>
                  <a:cubicBezTo>
                    <a:pt x="95" y="71"/>
                    <a:pt x="94" y="71"/>
                    <a:pt x="93" y="71"/>
                  </a:cubicBezTo>
                  <a:cubicBezTo>
                    <a:pt x="90" y="71"/>
                    <a:pt x="84" y="70"/>
                    <a:pt x="82" y="68"/>
                  </a:cubicBezTo>
                  <a:cubicBezTo>
                    <a:pt x="82" y="68"/>
                    <a:pt x="81" y="67"/>
                    <a:pt x="81" y="67"/>
                  </a:cubicBezTo>
                  <a:cubicBezTo>
                    <a:pt x="81" y="67"/>
                    <a:pt x="81" y="68"/>
                    <a:pt x="80" y="68"/>
                  </a:cubicBezTo>
                  <a:cubicBezTo>
                    <a:pt x="79" y="70"/>
                    <a:pt x="77" y="70"/>
                    <a:pt x="74" y="69"/>
                  </a:cubicBezTo>
                  <a:cubicBezTo>
                    <a:pt x="72" y="69"/>
                    <a:pt x="71" y="67"/>
                    <a:pt x="70" y="66"/>
                  </a:cubicBezTo>
                  <a:cubicBezTo>
                    <a:pt x="69" y="66"/>
                    <a:pt x="69" y="66"/>
                    <a:pt x="69" y="66"/>
                  </a:cubicBezTo>
                  <a:cubicBezTo>
                    <a:pt x="68" y="68"/>
                    <a:pt x="66" y="68"/>
                    <a:pt x="64" y="68"/>
                  </a:cubicBezTo>
                  <a:cubicBezTo>
                    <a:pt x="60" y="68"/>
                    <a:pt x="58" y="65"/>
                    <a:pt x="57" y="63"/>
                  </a:cubicBezTo>
                  <a:cubicBezTo>
                    <a:pt x="57" y="63"/>
                    <a:pt x="57" y="63"/>
                    <a:pt x="57" y="63"/>
                  </a:cubicBezTo>
                  <a:cubicBezTo>
                    <a:pt x="57" y="63"/>
                    <a:pt x="57" y="64"/>
                    <a:pt x="56" y="64"/>
                  </a:cubicBezTo>
                  <a:cubicBezTo>
                    <a:pt x="56" y="65"/>
                    <a:pt x="55" y="66"/>
                    <a:pt x="53" y="66"/>
                  </a:cubicBezTo>
                  <a:cubicBezTo>
                    <a:pt x="52" y="66"/>
                    <a:pt x="52" y="66"/>
                    <a:pt x="52" y="66"/>
                  </a:cubicBezTo>
                  <a:cubicBezTo>
                    <a:pt x="49" y="66"/>
                    <a:pt x="47" y="65"/>
                    <a:pt x="46" y="62"/>
                  </a:cubicBezTo>
                  <a:cubicBezTo>
                    <a:pt x="46" y="61"/>
                    <a:pt x="46" y="61"/>
                    <a:pt x="45" y="61"/>
                  </a:cubicBezTo>
                  <a:cubicBezTo>
                    <a:pt x="44" y="63"/>
                    <a:pt x="42" y="64"/>
                    <a:pt x="37" y="62"/>
                  </a:cubicBezTo>
                  <a:cubicBezTo>
                    <a:pt x="35" y="61"/>
                    <a:pt x="35" y="60"/>
                    <a:pt x="34" y="59"/>
                  </a:cubicBezTo>
                  <a:cubicBezTo>
                    <a:pt x="34" y="58"/>
                    <a:pt x="34" y="58"/>
                    <a:pt x="33" y="57"/>
                  </a:cubicBezTo>
                  <a:cubicBezTo>
                    <a:pt x="33" y="58"/>
                    <a:pt x="33" y="58"/>
                    <a:pt x="32" y="59"/>
                  </a:cubicBezTo>
                  <a:cubicBezTo>
                    <a:pt x="32" y="59"/>
                    <a:pt x="31" y="60"/>
                    <a:pt x="30" y="60"/>
                  </a:cubicBezTo>
                  <a:cubicBezTo>
                    <a:pt x="28" y="60"/>
                    <a:pt x="27" y="60"/>
                    <a:pt x="25" y="59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3" y="58"/>
                    <a:pt x="22" y="58"/>
                    <a:pt x="22" y="58"/>
                  </a:cubicBezTo>
                  <a:cubicBezTo>
                    <a:pt x="21" y="58"/>
                    <a:pt x="19" y="57"/>
                    <a:pt x="19" y="55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3"/>
                    <a:pt x="19" y="53"/>
                    <a:pt x="19" y="53"/>
                  </a:cubicBezTo>
                  <a:cubicBezTo>
                    <a:pt x="19" y="53"/>
                    <a:pt x="19" y="53"/>
                    <a:pt x="18" y="53"/>
                  </a:cubicBezTo>
                  <a:cubicBezTo>
                    <a:pt x="18" y="56"/>
                    <a:pt x="15" y="57"/>
                    <a:pt x="14" y="58"/>
                  </a:cubicBezTo>
                  <a:cubicBezTo>
                    <a:pt x="13" y="58"/>
                    <a:pt x="12" y="59"/>
                    <a:pt x="12" y="59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2" y="62"/>
                    <a:pt x="12" y="64"/>
                    <a:pt x="11" y="65"/>
                  </a:cubicBezTo>
                  <a:cubicBezTo>
                    <a:pt x="11" y="66"/>
                    <a:pt x="9" y="67"/>
                    <a:pt x="6" y="67"/>
                  </a:cubicBezTo>
                  <a:cubicBezTo>
                    <a:pt x="7" y="69"/>
                    <a:pt x="8" y="69"/>
                    <a:pt x="9" y="70"/>
                  </a:cubicBezTo>
                  <a:cubicBezTo>
                    <a:pt x="12" y="71"/>
                    <a:pt x="16" y="73"/>
                    <a:pt x="19" y="75"/>
                  </a:cubicBezTo>
                  <a:cubicBezTo>
                    <a:pt x="23" y="77"/>
                    <a:pt x="27" y="79"/>
                    <a:pt x="32" y="81"/>
                  </a:cubicBezTo>
                  <a:cubicBezTo>
                    <a:pt x="35" y="82"/>
                    <a:pt x="35" y="84"/>
                    <a:pt x="35" y="85"/>
                  </a:cubicBezTo>
                  <a:cubicBezTo>
                    <a:pt x="35" y="85"/>
                    <a:pt x="35" y="86"/>
                    <a:pt x="35" y="86"/>
                  </a:cubicBezTo>
                  <a:cubicBezTo>
                    <a:pt x="35" y="86"/>
                    <a:pt x="36" y="86"/>
                    <a:pt x="37" y="86"/>
                  </a:cubicBezTo>
                  <a:cubicBezTo>
                    <a:pt x="37" y="86"/>
                    <a:pt x="37" y="86"/>
                    <a:pt x="37" y="86"/>
                  </a:cubicBezTo>
                  <a:cubicBezTo>
                    <a:pt x="41" y="86"/>
                    <a:pt x="42" y="89"/>
                    <a:pt x="42" y="90"/>
                  </a:cubicBezTo>
                  <a:cubicBezTo>
                    <a:pt x="42" y="90"/>
                    <a:pt x="42" y="90"/>
                    <a:pt x="42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3" y="90"/>
                    <a:pt x="44" y="90"/>
                    <a:pt x="44" y="90"/>
                  </a:cubicBezTo>
                  <a:cubicBezTo>
                    <a:pt x="45" y="91"/>
                    <a:pt x="47" y="91"/>
                    <a:pt x="47" y="93"/>
                  </a:cubicBezTo>
                  <a:cubicBezTo>
                    <a:pt x="48" y="95"/>
                    <a:pt x="49" y="95"/>
                    <a:pt x="51" y="96"/>
                  </a:cubicBezTo>
                  <a:cubicBezTo>
                    <a:pt x="53" y="97"/>
                    <a:pt x="55" y="97"/>
                    <a:pt x="56" y="99"/>
                  </a:cubicBezTo>
                  <a:cubicBezTo>
                    <a:pt x="59" y="100"/>
                    <a:pt x="60" y="102"/>
                    <a:pt x="60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64" y="103"/>
                    <a:pt x="65" y="104"/>
                    <a:pt x="65" y="106"/>
                  </a:cubicBezTo>
                  <a:cubicBezTo>
                    <a:pt x="65" y="106"/>
                    <a:pt x="65" y="106"/>
                    <a:pt x="67" y="106"/>
                  </a:cubicBezTo>
                  <a:cubicBezTo>
                    <a:pt x="68" y="107"/>
                    <a:pt x="70" y="108"/>
                    <a:pt x="71" y="110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 dirty="0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B1C666E8-3466-463B-9D25-1D3FCF01B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7" y="1938"/>
              <a:ext cx="130" cy="183"/>
            </a:xfrm>
            <a:custGeom>
              <a:avLst/>
              <a:gdLst>
                <a:gd name="T0" fmla="*/ 62 w 76"/>
                <a:gd name="T1" fmla="*/ 8 h 106"/>
                <a:gd name="T2" fmla="*/ 73 w 76"/>
                <a:gd name="T3" fmla="*/ 32 h 106"/>
                <a:gd name="T4" fmla="*/ 70 w 76"/>
                <a:gd name="T5" fmla="*/ 32 h 106"/>
                <a:gd name="T6" fmla="*/ 60 w 76"/>
                <a:gd name="T7" fmla="*/ 11 h 106"/>
                <a:gd name="T8" fmla="*/ 37 w 76"/>
                <a:gd name="T9" fmla="*/ 3 h 106"/>
                <a:gd name="T10" fmla="*/ 14 w 76"/>
                <a:gd name="T11" fmla="*/ 9 h 106"/>
                <a:gd name="T12" fmla="*/ 5 w 76"/>
                <a:gd name="T13" fmla="*/ 25 h 106"/>
                <a:gd name="T14" fmla="*/ 17 w 76"/>
                <a:gd name="T15" fmla="*/ 41 h 106"/>
                <a:gd name="T16" fmla="*/ 38 w 76"/>
                <a:gd name="T17" fmla="*/ 48 h 106"/>
                <a:gd name="T18" fmla="*/ 64 w 76"/>
                <a:gd name="T19" fmla="*/ 57 h 106"/>
                <a:gd name="T20" fmla="*/ 76 w 76"/>
                <a:gd name="T21" fmla="*/ 78 h 106"/>
                <a:gd name="T22" fmla="*/ 65 w 76"/>
                <a:gd name="T23" fmla="*/ 99 h 106"/>
                <a:gd name="T24" fmla="*/ 38 w 76"/>
                <a:gd name="T25" fmla="*/ 106 h 106"/>
                <a:gd name="T26" fmla="*/ 12 w 76"/>
                <a:gd name="T27" fmla="*/ 97 h 106"/>
                <a:gd name="T28" fmla="*/ 0 w 76"/>
                <a:gd name="T29" fmla="*/ 70 h 106"/>
                <a:gd name="T30" fmla="*/ 3 w 76"/>
                <a:gd name="T31" fmla="*/ 70 h 106"/>
                <a:gd name="T32" fmla="*/ 14 w 76"/>
                <a:gd name="T33" fmla="*/ 94 h 106"/>
                <a:gd name="T34" fmla="*/ 38 w 76"/>
                <a:gd name="T35" fmla="*/ 102 h 106"/>
                <a:gd name="T36" fmla="*/ 63 w 76"/>
                <a:gd name="T37" fmla="*/ 96 h 106"/>
                <a:gd name="T38" fmla="*/ 72 w 76"/>
                <a:gd name="T39" fmla="*/ 78 h 106"/>
                <a:gd name="T40" fmla="*/ 61 w 76"/>
                <a:gd name="T41" fmla="*/ 60 h 106"/>
                <a:gd name="T42" fmla="*/ 37 w 76"/>
                <a:gd name="T43" fmla="*/ 51 h 106"/>
                <a:gd name="T44" fmla="*/ 14 w 76"/>
                <a:gd name="T45" fmla="*/ 44 h 106"/>
                <a:gd name="T46" fmla="*/ 2 w 76"/>
                <a:gd name="T47" fmla="*/ 25 h 106"/>
                <a:gd name="T48" fmla="*/ 13 w 76"/>
                <a:gd name="T49" fmla="*/ 6 h 106"/>
                <a:gd name="T50" fmla="*/ 37 w 76"/>
                <a:gd name="T51" fmla="*/ 0 h 106"/>
                <a:gd name="T52" fmla="*/ 62 w 76"/>
                <a:gd name="T5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6" h="106">
                  <a:moveTo>
                    <a:pt x="62" y="8"/>
                  </a:moveTo>
                  <a:cubicBezTo>
                    <a:pt x="69" y="14"/>
                    <a:pt x="72" y="22"/>
                    <a:pt x="73" y="32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69" y="23"/>
                    <a:pt x="66" y="16"/>
                    <a:pt x="60" y="11"/>
                  </a:cubicBezTo>
                  <a:cubicBezTo>
                    <a:pt x="55" y="6"/>
                    <a:pt x="47" y="3"/>
                    <a:pt x="37" y="3"/>
                  </a:cubicBezTo>
                  <a:cubicBezTo>
                    <a:pt x="27" y="3"/>
                    <a:pt x="20" y="5"/>
                    <a:pt x="14" y="9"/>
                  </a:cubicBezTo>
                  <a:cubicBezTo>
                    <a:pt x="8" y="12"/>
                    <a:pt x="5" y="18"/>
                    <a:pt x="5" y="25"/>
                  </a:cubicBezTo>
                  <a:cubicBezTo>
                    <a:pt x="5" y="32"/>
                    <a:pt x="9" y="37"/>
                    <a:pt x="17" y="41"/>
                  </a:cubicBezTo>
                  <a:cubicBezTo>
                    <a:pt x="20" y="43"/>
                    <a:pt x="27" y="45"/>
                    <a:pt x="38" y="48"/>
                  </a:cubicBezTo>
                  <a:cubicBezTo>
                    <a:pt x="50" y="51"/>
                    <a:pt x="59" y="54"/>
                    <a:pt x="64" y="57"/>
                  </a:cubicBezTo>
                  <a:cubicBezTo>
                    <a:pt x="72" y="62"/>
                    <a:pt x="76" y="69"/>
                    <a:pt x="76" y="78"/>
                  </a:cubicBezTo>
                  <a:cubicBezTo>
                    <a:pt x="76" y="87"/>
                    <a:pt x="72" y="94"/>
                    <a:pt x="65" y="99"/>
                  </a:cubicBezTo>
                  <a:cubicBezTo>
                    <a:pt x="58" y="103"/>
                    <a:pt x="49" y="106"/>
                    <a:pt x="38" y="106"/>
                  </a:cubicBezTo>
                  <a:cubicBezTo>
                    <a:pt x="27" y="106"/>
                    <a:pt x="18" y="103"/>
                    <a:pt x="12" y="97"/>
                  </a:cubicBezTo>
                  <a:cubicBezTo>
                    <a:pt x="5" y="91"/>
                    <a:pt x="1" y="82"/>
                    <a:pt x="0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4" y="81"/>
                    <a:pt x="8" y="89"/>
                    <a:pt x="14" y="94"/>
                  </a:cubicBezTo>
                  <a:cubicBezTo>
                    <a:pt x="20" y="100"/>
                    <a:pt x="28" y="102"/>
                    <a:pt x="38" y="102"/>
                  </a:cubicBezTo>
                  <a:cubicBezTo>
                    <a:pt x="48" y="102"/>
                    <a:pt x="56" y="100"/>
                    <a:pt x="63" y="96"/>
                  </a:cubicBezTo>
                  <a:cubicBezTo>
                    <a:pt x="69" y="91"/>
                    <a:pt x="72" y="86"/>
                    <a:pt x="72" y="78"/>
                  </a:cubicBezTo>
                  <a:cubicBezTo>
                    <a:pt x="72" y="70"/>
                    <a:pt x="69" y="64"/>
                    <a:pt x="61" y="60"/>
                  </a:cubicBezTo>
                  <a:cubicBezTo>
                    <a:pt x="57" y="57"/>
                    <a:pt x="49" y="54"/>
                    <a:pt x="37" y="51"/>
                  </a:cubicBezTo>
                  <a:cubicBezTo>
                    <a:pt x="25" y="48"/>
                    <a:pt x="18" y="46"/>
                    <a:pt x="14" y="44"/>
                  </a:cubicBezTo>
                  <a:cubicBezTo>
                    <a:pt x="6" y="39"/>
                    <a:pt x="2" y="33"/>
                    <a:pt x="2" y="25"/>
                  </a:cubicBezTo>
                  <a:cubicBezTo>
                    <a:pt x="2" y="17"/>
                    <a:pt x="6" y="10"/>
                    <a:pt x="13" y="6"/>
                  </a:cubicBezTo>
                  <a:cubicBezTo>
                    <a:pt x="19" y="2"/>
                    <a:pt x="27" y="0"/>
                    <a:pt x="37" y="0"/>
                  </a:cubicBezTo>
                  <a:cubicBezTo>
                    <a:pt x="48" y="0"/>
                    <a:pt x="56" y="3"/>
                    <a:pt x="62" y="8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3412CCBF-2E1F-484A-940E-661EEB08D07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9" y="1942"/>
              <a:ext cx="96" cy="179"/>
            </a:xfrm>
            <a:custGeom>
              <a:avLst/>
              <a:gdLst>
                <a:gd name="T0" fmla="*/ 53 w 56"/>
                <a:gd name="T1" fmla="*/ 0 h 104"/>
                <a:gd name="T2" fmla="*/ 56 w 56"/>
                <a:gd name="T3" fmla="*/ 0 h 104"/>
                <a:gd name="T4" fmla="*/ 56 w 56"/>
                <a:gd name="T5" fmla="*/ 70 h 104"/>
                <a:gd name="T6" fmla="*/ 50 w 56"/>
                <a:gd name="T7" fmla="*/ 94 h 104"/>
                <a:gd name="T8" fmla="*/ 27 w 56"/>
                <a:gd name="T9" fmla="*/ 104 h 104"/>
                <a:gd name="T10" fmla="*/ 8 w 56"/>
                <a:gd name="T11" fmla="*/ 97 h 104"/>
                <a:gd name="T12" fmla="*/ 0 w 56"/>
                <a:gd name="T13" fmla="*/ 75 h 104"/>
                <a:gd name="T14" fmla="*/ 0 w 56"/>
                <a:gd name="T15" fmla="*/ 70 h 104"/>
                <a:gd name="T16" fmla="*/ 3 w 56"/>
                <a:gd name="T17" fmla="*/ 70 h 104"/>
                <a:gd name="T18" fmla="*/ 3 w 56"/>
                <a:gd name="T19" fmla="*/ 75 h 104"/>
                <a:gd name="T20" fmla="*/ 27 w 56"/>
                <a:gd name="T21" fmla="*/ 100 h 104"/>
                <a:gd name="T22" fmla="*/ 47 w 56"/>
                <a:gd name="T23" fmla="*/ 92 h 104"/>
                <a:gd name="T24" fmla="*/ 53 w 56"/>
                <a:gd name="T25" fmla="*/ 70 h 104"/>
                <a:gd name="T26" fmla="*/ 53 w 56"/>
                <a:gd name="T27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6" h="104">
                  <a:moveTo>
                    <a:pt x="53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56" y="70"/>
                    <a:pt x="56" y="70"/>
                    <a:pt x="56" y="70"/>
                  </a:cubicBezTo>
                  <a:cubicBezTo>
                    <a:pt x="56" y="80"/>
                    <a:pt x="54" y="88"/>
                    <a:pt x="50" y="94"/>
                  </a:cubicBezTo>
                  <a:cubicBezTo>
                    <a:pt x="45" y="100"/>
                    <a:pt x="37" y="104"/>
                    <a:pt x="27" y="104"/>
                  </a:cubicBezTo>
                  <a:cubicBezTo>
                    <a:pt x="19" y="104"/>
                    <a:pt x="12" y="101"/>
                    <a:pt x="8" y="97"/>
                  </a:cubicBezTo>
                  <a:cubicBezTo>
                    <a:pt x="2" y="92"/>
                    <a:pt x="0" y="84"/>
                    <a:pt x="0" y="75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3" y="92"/>
                    <a:pt x="11" y="100"/>
                    <a:pt x="27" y="100"/>
                  </a:cubicBezTo>
                  <a:cubicBezTo>
                    <a:pt x="36" y="100"/>
                    <a:pt x="43" y="97"/>
                    <a:pt x="47" y="92"/>
                  </a:cubicBezTo>
                  <a:cubicBezTo>
                    <a:pt x="51" y="87"/>
                    <a:pt x="53" y="80"/>
                    <a:pt x="53" y="70"/>
                  </a:cubicBezTo>
                  <a:lnTo>
                    <a:pt x="53" y="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CE8933D4-46F7-4EEA-AD4A-772D621DA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9" y="1942"/>
              <a:ext cx="142" cy="175"/>
            </a:xfrm>
            <a:custGeom>
              <a:avLst/>
              <a:gdLst>
                <a:gd name="T0" fmla="*/ 0 w 142"/>
                <a:gd name="T1" fmla="*/ 0 h 175"/>
                <a:gd name="T2" fmla="*/ 142 w 142"/>
                <a:gd name="T3" fmla="*/ 0 h 175"/>
                <a:gd name="T4" fmla="*/ 142 w 142"/>
                <a:gd name="T5" fmla="*/ 5 h 175"/>
                <a:gd name="T6" fmla="*/ 73 w 142"/>
                <a:gd name="T7" fmla="*/ 5 h 175"/>
                <a:gd name="T8" fmla="*/ 73 w 142"/>
                <a:gd name="T9" fmla="*/ 175 h 175"/>
                <a:gd name="T10" fmla="*/ 68 w 142"/>
                <a:gd name="T11" fmla="*/ 175 h 175"/>
                <a:gd name="T12" fmla="*/ 68 w 142"/>
                <a:gd name="T13" fmla="*/ 5 h 175"/>
                <a:gd name="T14" fmla="*/ 0 w 142"/>
                <a:gd name="T15" fmla="*/ 5 h 175"/>
                <a:gd name="T16" fmla="*/ 0 w 142"/>
                <a:gd name="T1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2" h="175">
                  <a:moveTo>
                    <a:pt x="0" y="0"/>
                  </a:moveTo>
                  <a:lnTo>
                    <a:pt x="142" y="0"/>
                  </a:lnTo>
                  <a:lnTo>
                    <a:pt x="142" y="5"/>
                  </a:lnTo>
                  <a:lnTo>
                    <a:pt x="73" y="5"/>
                  </a:lnTo>
                  <a:lnTo>
                    <a:pt x="73" y="175"/>
                  </a:lnTo>
                  <a:lnTo>
                    <a:pt x="68" y="175"/>
                  </a:lnTo>
                  <a:lnTo>
                    <a:pt x="68" y="5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F0392651-136F-460B-8757-9712E2A1A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3" y="1942"/>
              <a:ext cx="130" cy="179"/>
            </a:xfrm>
            <a:custGeom>
              <a:avLst/>
              <a:gdLst>
                <a:gd name="T0" fmla="*/ 0 w 76"/>
                <a:gd name="T1" fmla="*/ 0 h 104"/>
                <a:gd name="T2" fmla="*/ 4 w 76"/>
                <a:gd name="T3" fmla="*/ 0 h 104"/>
                <a:gd name="T4" fmla="*/ 4 w 76"/>
                <a:gd name="T5" fmla="*/ 62 h 104"/>
                <a:gd name="T6" fmla="*/ 12 w 76"/>
                <a:gd name="T7" fmla="*/ 90 h 104"/>
                <a:gd name="T8" fmla="*/ 38 w 76"/>
                <a:gd name="T9" fmla="*/ 100 h 104"/>
                <a:gd name="T10" fmla="*/ 65 w 76"/>
                <a:gd name="T11" fmla="*/ 90 h 104"/>
                <a:gd name="T12" fmla="*/ 73 w 76"/>
                <a:gd name="T13" fmla="*/ 62 h 104"/>
                <a:gd name="T14" fmla="*/ 73 w 76"/>
                <a:gd name="T15" fmla="*/ 0 h 104"/>
                <a:gd name="T16" fmla="*/ 76 w 76"/>
                <a:gd name="T17" fmla="*/ 0 h 104"/>
                <a:gd name="T18" fmla="*/ 76 w 76"/>
                <a:gd name="T19" fmla="*/ 62 h 104"/>
                <a:gd name="T20" fmla="*/ 68 w 76"/>
                <a:gd name="T21" fmla="*/ 92 h 104"/>
                <a:gd name="T22" fmla="*/ 38 w 76"/>
                <a:gd name="T23" fmla="*/ 104 h 104"/>
                <a:gd name="T24" fmla="*/ 9 w 76"/>
                <a:gd name="T25" fmla="*/ 92 h 104"/>
                <a:gd name="T26" fmla="*/ 0 w 76"/>
                <a:gd name="T27" fmla="*/ 62 h 104"/>
                <a:gd name="T28" fmla="*/ 0 w 76"/>
                <a:gd name="T2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6" h="104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74"/>
                    <a:pt x="6" y="83"/>
                    <a:pt x="12" y="90"/>
                  </a:cubicBezTo>
                  <a:cubicBezTo>
                    <a:pt x="17" y="97"/>
                    <a:pt x="26" y="100"/>
                    <a:pt x="38" y="100"/>
                  </a:cubicBezTo>
                  <a:cubicBezTo>
                    <a:pt x="50" y="100"/>
                    <a:pt x="59" y="97"/>
                    <a:pt x="65" y="90"/>
                  </a:cubicBezTo>
                  <a:cubicBezTo>
                    <a:pt x="70" y="83"/>
                    <a:pt x="73" y="74"/>
                    <a:pt x="73" y="62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6" y="75"/>
                    <a:pt x="73" y="85"/>
                    <a:pt x="68" y="92"/>
                  </a:cubicBezTo>
                  <a:cubicBezTo>
                    <a:pt x="61" y="100"/>
                    <a:pt x="52" y="104"/>
                    <a:pt x="38" y="104"/>
                  </a:cubicBezTo>
                  <a:cubicBezTo>
                    <a:pt x="25" y="104"/>
                    <a:pt x="15" y="100"/>
                    <a:pt x="9" y="92"/>
                  </a:cubicBezTo>
                  <a:cubicBezTo>
                    <a:pt x="3" y="85"/>
                    <a:pt x="0" y="75"/>
                    <a:pt x="0" y="6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/>
            </a:p>
          </p:txBody>
        </p:sp>
      </p:grp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B796342C-43B6-4877-9B27-1BDD985BE305}"/>
              </a:ext>
            </a:extLst>
          </p:cNvPr>
          <p:cNvCxnSpPr>
            <a:cxnSpLocks/>
            <a:stCxn id="11" idx="36"/>
          </p:cNvCxnSpPr>
          <p:nvPr userDrawn="1"/>
        </p:nvCxnSpPr>
        <p:spPr>
          <a:xfrm flipH="1" flipV="1">
            <a:off x="3" y="751684"/>
            <a:ext cx="10144994" cy="97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A955CB-EC17-48B8-A220-C747B5928C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75147" y="6578600"/>
            <a:ext cx="2743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 b="1">
                <a:solidFill>
                  <a:schemeClr val="bg1"/>
                </a:solidFill>
              </a:defRPr>
            </a:lvl1pPr>
          </a:lstStyle>
          <a:p>
            <a:fld id="{3ACD1EC8-6F57-41A7-99F1-FEDB2874BA2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6904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4" userDrawn="1">
          <p15:clr>
            <a:srgbClr val="F26B43"/>
          </p15:clr>
        </p15:guide>
        <p15:guide id="2" pos="7368" userDrawn="1">
          <p15:clr>
            <a:srgbClr val="F26B43"/>
          </p15:clr>
        </p15:guide>
        <p15:guide id="3" orient="horz" pos="472" userDrawn="1">
          <p15:clr>
            <a:srgbClr val="F26B43"/>
          </p15:clr>
        </p15:guide>
        <p15:guide id="4" orient="horz" pos="414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>
            <a:extLst>
              <a:ext uri="{FF2B5EF4-FFF2-40B4-BE49-F238E27FC236}">
                <a16:creationId xmlns:a16="http://schemas.microsoft.com/office/drawing/2014/main" id="{7C203E5F-10CC-4C39-9C3B-08322486F55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20000"/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1958"/>
          <a:stretch/>
        </p:blipFill>
        <p:spPr>
          <a:xfrm>
            <a:off x="0" y="3260891"/>
            <a:ext cx="12282150" cy="41148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F5F7A16-4E2B-4F11-A46F-2F0ADA0A8C50}"/>
              </a:ext>
            </a:extLst>
          </p:cNvPr>
          <p:cNvSpPr/>
          <p:nvPr/>
        </p:nvSpPr>
        <p:spPr>
          <a:xfrm>
            <a:off x="0" y="6296878"/>
            <a:ext cx="12191999" cy="5611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D98B8C6-F215-45FF-AAC2-618BECF6E5E9}"/>
              </a:ext>
            </a:extLst>
          </p:cNvPr>
          <p:cNvSpPr/>
          <p:nvPr/>
        </p:nvSpPr>
        <p:spPr>
          <a:xfrm>
            <a:off x="0" y="730375"/>
            <a:ext cx="12192002" cy="24015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Group 4">
            <a:extLst>
              <a:ext uri="{FF2B5EF4-FFF2-40B4-BE49-F238E27FC236}">
                <a16:creationId xmlns:a16="http://schemas.microsoft.com/office/drawing/2014/main" id="{4314C7FB-2670-4060-B623-A52586BEB42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345597" y="223705"/>
            <a:ext cx="2846403" cy="450233"/>
            <a:chOff x="768" y="1292"/>
            <a:chExt cx="5241" cy="829"/>
          </a:xfrm>
          <a:solidFill>
            <a:schemeClr val="accent1"/>
          </a:solidFill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28988226-D010-41FE-980E-62BDF13DB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7" y="1292"/>
              <a:ext cx="1742" cy="829"/>
            </a:xfrm>
            <a:custGeom>
              <a:avLst/>
              <a:gdLst>
                <a:gd name="T0" fmla="*/ 1742 w 1742"/>
                <a:gd name="T1" fmla="*/ 829 h 829"/>
                <a:gd name="T2" fmla="*/ 851 w 1742"/>
                <a:gd name="T3" fmla="*/ 829 h 829"/>
                <a:gd name="T4" fmla="*/ 851 w 1742"/>
                <a:gd name="T5" fmla="*/ 9 h 829"/>
                <a:gd name="T6" fmla="*/ 751 w 1742"/>
                <a:gd name="T7" fmla="*/ 9 h 829"/>
                <a:gd name="T8" fmla="*/ 751 w 1742"/>
                <a:gd name="T9" fmla="*/ 24 h 829"/>
                <a:gd name="T10" fmla="*/ 724 w 1742"/>
                <a:gd name="T11" fmla="*/ 24 h 829"/>
                <a:gd name="T12" fmla="*/ 724 w 1742"/>
                <a:gd name="T13" fmla="*/ 9 h 829"/>
                <a:gd name="T14" fmla="*/ 258 w 1742"/>
                <a:gd name="T15" fmla="*/ 9 h 829"/>
                <a:gd name="T16" fmla="*/ 258 w 1742"/>
                <a:gd name="T17" fmla="*/ 24 h 829"/>
                <a:gd name="T18" fmla="*/ 231 w 1742"/>
                <a:gd name="T19" fmla="*/ 24 h 829"/>
                <a:gd name="T20" fmla="*/ 231 w 1742"/>
                <a:gd name="T21" fmla="*/ 9 h 829"/>
                <a:gd name="T22" fmla="*/ 132 w 1742"/>
                <a:gd name="T23" fmla="*/ 9 h 829"/>
                <a:gd name="T24" fmla="*/ 132 w 1742"/>
                <a:gd name="T25" fmla="*/ 829 h 829"/>
                <a:gd name="T26" fmla="*/ 0 w 1742"/>
                <a:gd name="T27" fmla="*/ 829 h 829"/>
                <a:gd name="T28" fmla="*/ 0 w 1742"/>
                <a:gd name="T29" fmla="*/ 820 h 829"/>
                <a:gd name="T30" fmla="*/ 123 w 1742"/>
                <a:gd name="T31" fmla="*/ 820 h 829"/>
                <a:gd name="T32" fmla="*/ 123 w 1742"/>
                <a:gd name="T33" fmla="*/ 0 h 829"/>
                <a:gd name="T34" fmla="*/ 239 w 1742"/>
                <a:gd name="T35" fmla="*/ 0 h 829"/>
                <a:gd name="T36" fmla="*/ 239 w 1742"/>
                <a:gd name="T37" fmla="*/ 14 h 829"/>
                <a:gd name="T38" fmla="*/ 250 w 1742"/>
                <a:gd name="T39" fmla="*/ 14 h 829"/>
                <a:gd name="T40" fmla="*/ 250 w 1742"/>
                <a:gd name="T41" fmla="*/ 0 h 829"/>
                <a:gd name="T42" fmla="*/ 732 w 1742"/>
                <a:gd name="T43" fmla="*/ 0 h 829"/>
                <a:gd name="T44" fmla="*/ 732 w 1742"/>
                <a:gd name="T45" fmla="*/ 14 h 829"/>
                <a:gd name="T46" fmla="*/ 743 w 1742"/>
                <a:gd name="T47" fmla="*/ 14 h 829"/>
                <a:gd name="T48" fmla="*/ 743 w 1742"/>
                <a:gd name="T49" fmla="*/ 0 h 829"/>
                <a:gd name="T50" fmla="*/ 861 w 1742"/>
                <a:gd name="T51" fmla="*/ 0 h 829"/>
                <a:gd name="T52" fmla="*/ 861 w 1742"/>
                <a:gd name="T53" fmla="*/ 820 h 829"/>
                <a:gd name="T54" fmla="*/ 1742 w 1742"/>
                <a:gd name="T55" fmla="*/ 820 h 829"/>
                <a:gd name="T56" fmla="*/ 1742 w 1742"/>
                <a:gd name="T57" fmla="*/ 829 h 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42" h="829">
                  <a:moveTo>
                    <a:pt x="1742" y="829"/>
                  </a:moveTo>
                  <a:lnTo>
                    <a:pt x="851" y="829"/>
                  </a:lnTo>
                  <a:lnTo>
                    <a:pt x="851" y="9"/>
                  </a:lnTo>
                  <a:lnTo>
                    <a:pt x="751" y="9"/>
                  </a:lnTo>
                  <a:lnTo>
                    <a:pt x="751" y="24"/>
                  </a:lnTo>
                  <a:lnTo>
                    <a:pt x="724" y="24"/>
                  </a:lnTo>
                  <a:lnTo>
                    <a:pt x="724" y="9"/>
                  </a:lnTo>
                  <a:lnTo>
                    <a:pt x="258" y="9"/>
                  </a:lnTo>
                  <a:lnTo>
                    <a:pt x="258" y="24"/>
                  </a:lnTo>
                  <a:lnTo>
                    <a:pt x="231" y="24"/>
                  </a:lnTo>
                  <a:lnTo>
                    <a:pt x="231" y="9"/>
                  </a:lnTo>
                  <a:lnTo>
                    <a:pt x="132" y="9"/>
                  </a:lnTo>
                  <a:lnTo>
                    <a:pt x="132" y="829"/>
                  </a:lnTo>
                  <a:lnTo>
                    <a:pt x="0" y="829"/>
                  </a:lnTo>
                  <a:lnTo>
                    <a:pt x="0" y="820"/>
                  </a:lnTo>
                  <a:lnTo>
                    <a:pt x="123" y="820"/>
                  </a:lnTo>
                  <a:lnTo>
                    <a:pt x="123" y="0"/>
                  </a:lnTo>
                  <a:lnTo>
                    <a:pt x="239" y="0"/>
                  </a:lnTo>
                  <a:lnTo>
                    <a:pt x="239" y="14"/>
                  </a:lnTo>
                  <a:lnTo>
                    <a:pt x="250" y="14"/>
                  </a:lnTo>
                  <a:lnTo>
                    <a:pt x="250" y="0"/>
                  </a:lnTo>
                  <a:lnTo>
                    <a:pt x="732" y="0"/>
                  </a:lnTo>
                  <a:lnTo>
                    <a:pt x="732" y="14"/>
                  </a:lnTo>
                  <a:lnTo>
                    <a:pt x="743" y="14"/>
                  </a:lnTo>
                  <a:lnTo>
                    <a:pt x="743" y="0"/>
                  </a:lnTo>
                  <a:lnTo>
                    <a:pt x="861" y="0"/>
                  </a:lnTo>
                  <a:lnTo>
                    <a:pt x="861" y="820"/>
                  </a:lnTo>
                  <a:lnTo>
                    <a:pt x="1742" y="820"/>
                  </a:lnTo>
                  <a:lnTo>
                    <a:pt x="1742" y="829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C09FBEAC-F7D9-4313-B1E3-E394B0EFDFE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7" y="1471"/>
              <a:ext cx="482" cy="646"/>
            </a:xfrm>
            <a:custGeom>
              <a:avLst/>
              <a:gdLst>
                <a:gd name="T0" fmla="*/ 482 w 482"/>
                <a:gd name="T1" fmla="*/ 646 h 646"/>
                <a:gd name="T2" fmla="*/ 474 w 482"/>
                <a:gd name="T3" fmla="*/ 646 h 646"/>
                <a:gd name="T4" fmla="*/ 474 w 482"/>
                <a:gd name="T5" fmla="*/ 112 h 646"/>
                <a:gd name="T6" fmla="*/ 433 w 482"/>
                <a:gd name="T7" fmla="*/ 112 h 646"/>
                <a:gd name="T8" fmla="*/ 433 w 482"/>
                <a:gd name="T9" fmla="*/ 79 h 646"/>
                <a:gd name="T10" fmla="*/ 364 w 482"/>
                <a:gd name="T11" fmla="*/ 38 h 646"/>
                <a:gd name="T12" fmla="*/ 320 w 482"/>
                <a:gd name="T13" fmla="*/ 38 h 646"/>
                <a:gd name="T14" fmla="*/ 320 w 482"/>
                <a:gd name="T15" fmla="*/ 9 h 646"/>
                <a:gd name="T16" fmla="*/ 164 w 482"/>
                <a:gd name="T17" fmla="*/ 9 h 646"/>
                <a:gd name="T18" fmla="*/ 164 w 482"/>
                <a:gd name="T19" fmla="*/ 38 h 646"/>
                <a:gd name="T20" fmla="*/ 120 w 482"/>
                <a:gd name="T21" fmla="*/ 38 h 646"/>
                <a:gd name="T22" fmla="*/ 49 w 482"/>
                <a:gd name="T23" fmla="*/ 79 h 646"/>
                <a:gd name="T24" fmla="*/ 49 w 482"/>
                <a:gd name="T25" fmla="*/ 112 h 646"/>
                <a:gd name="T26" fmla="*/ 8 w 482"/>
                <a:gd name="T27" fmla="*/ 112 h 646"/>
                <a:gd name="T28" fmla="*/ 8 w 482"/>
                <a:gd name="T29" fmla="*/ 646 h 646"/>
                <a:gd name="T30" fmla="*/ 0 w 482"/>
                <a:gd name="T31" fmla="*/ 646 h 646"/>
                <a:gd name="T32" fmla="*/ 0 w 482"/>
                <a:gd name="T33" fmla="*/ 102 h 646"/>
                <a:gd name="T34" fmla="*/ 41 w 482"/>
                <a:gd name="T35" fmla="*/ 102 h 646"/>
                <a:gd name="T36" fmla="*/ 41 w 482"/>
                <a:gd name="T37" fmla="*/ 74 h 646"/>
                <a:gd name="T38" fmla="*/ 116 w 482"/>
                <a:gd name="T39" fmla="*/ 29 h 646"/>
                <a:gd name="T40" fmla="*/ 154 w 482"/>
                <a:gd name="T41" fmla="*/ 29 h 646"/>
                <a:gd name="T42" fmla="*/ 154 w 482"/>
                <a:gd name="T43" fmla="*/ 0 h 646"/>
                <a:gd name="T44" fmla="*/ 328 w 482"/>
                <a:gd name="T45" fmla="*/ 0 h 646"/>
                <a:gd name="T46" fmla="*/ 328 w 482"/>
                <a:gd name="T47" fmla="*/ 29 h 646"/>
                <a:gd name="T48" fmla="*/ 366 w 482"/>
                <a:gd name="T49" fmla="*/ 29 h 646"/>
                <a:gd name="T50" fmla="*/ 441 w 482"/>
                <a:gd name="T51" fmla="*/ 74 h 646"/>
                <a:gd name="T52" fmla="*/ 441 w 482"/>
                <a:gd name="T53" fmla="*/ 102 h 646"/>
                <a:gd name="T54" fmla="*/ 482 w 482"/>
                <a:gd name="T55" fmla="*/ 102 h 646"/>
                <a:gd name="T56" fmla="*/ 482 w 482"/>
                <a:gd name="T57" fmla="*/ 646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2" h="646">
                  <a:moveTo>
                    <a:pt x="482" y="646"/>
                  </a:moveTo>
                  <a:lnTo>
                    <a:pt x="474" y="646"/>
                  </a:lnTo>
                  <a:lnTo>
                    <a:pt x="474" y="112"/>
                  </a:lnTo>
                  <a:lnTo>
                    <a:pt x="433" y="112"/>
                  </a:lnTo>
                  <a:lnTo>
                    <a:pt x="433" y="79"/>
                  </a:lnTo>
                  <a:lnTo>
                    <a:pt x="364" y="38"/>
                  </a:lnTo>
                  <a:lnTo>
                    <a:pt x="320" y="38"/>
                  </a:lnTo>
                  <a:lnTo>
                    <a:pt x="320" y="9"/>
                  </a:lnTo>
                  <a:lnTo>
                    <a:pt x="164" y="9"/>
                  </a:lnTo>
                  <a:lnTo>
                    <a:pt x="164" y="38"/>
                  </a:lnTo>
                  <a:lnTo>
                    <a:pt x="120" y="38"/>
                  </a:lnTo>
                  <a:lnTo>
                    <a:pt x="49" y="79"/>
                  </a:lnTo>
                  <a:lnTo>
                    <a:pt x="49" y="112"/>
                  </a:lnTo>
                  <a:lnTo>
                    <a:pt x="8" y="112"/>
                  </a:lnTo>
                  <a:lnTo>
                    <a:pt x="8" y="646"/>
                  </a:lnTo>
                  <a:lnTo>
                    <a:pt x="0" y="646"/>
                  </a:lnTo>
                  <a:lnTo>
                    <a:pt x="0" y="102"/>
                  </a:lnTo>
                  <a:lnTo>
                    <a:pt x="41" y="102"/>
                  </a:lnTo>
                  <a:lnTo>
                    <a:pt x="41" y="74"/>
                  </a:lnTo>
                  <a:lnTo>
                    <a:pt x="116" y="29"/>
                  </a:lnTo>
                  <a:lnTo>
                    <a:pt x="154" y="29"/>
                  </a:lnTo>
                  <a:lnTo>
                    <a:pt x="154" y="0"/>
                  </a:lnTo>
                  <a:lnTo>
                    <a:pt x="328" y="0"/>
                  </a:lnTo>
                  <a:lnTo>
                    <a:pt x="328" y="29"/>
                  </a:lnTo>
                  <a:lnTo>
                    <a:pt x="366" y="29"/>
                  </a:lnTo>
                  <a:lnTo>
                    <a:pt x="441" y="74"/>
                  </a:lnTo>
                  <a:lnTo>
                    <a:pt x="441" y="102"/>
                  </a:lnTo>
                  <a:lnTo>
                    <a:pt x="482" y="102"/>
                  </a:lnTo>
                  <a:lnTo>
                    <a:pt x="482" y="646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A8649ADC-3B6E-4715-998C-4ED7DC8E84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8" y="1614"/>
              <a:ext cx="2016" cy="507"/>
            </a:xfrm>
            <a:custGeom>
              <a:avLst/>
              <a:gdLst>
                <a:gd name="T0" fmla="*/ 1125 w 1178"/>
                <a:gd name="T1" fmla="*/ 294 h 294"/>
                <a:gd name="T2" fmla="*/ 1072 w 1178"/>
                <a:gd name="T3" fmla="*/ 231 h 294"/>
                <a:gd name="T4" fmla="*/ 959 w 1178"/>
                <a:gd name="T5" fmla="*/ 111 h 294"/>
                <a:gd name="T6" fmla="*/ 710 w 1178"/>
                <a:gd name="T7" fmla="*/ 53 h 294"/>
                <a:gd name="T8" fmla="*/ 647 w 1178"/>
                <a:gd name="T9" fmla="*/ 53 h 294"/>
                <a:gd name="T10" fmla="*/ 397 w 1178"/>
                <a:gd name="T11" fmla="*/ 111 h 294"/>
                <a:gd name="T12" fmla="*/ 284 w 1178"/>
                <a:gd name="T13" fmla="*/ 231 h 294"/>
                <a:gd name="T14" fmla="*/ 232 w 1178"/>
                <a:gd name="T15" fmla="*/ 294 h 294"/>
                <a:gd name="T16" fmla="*/ 0 w 1178"/>
                <a:gd name="T17" fmla="*/ 289 h 294"/>
                <a:gd name="T18" fmla="*/ 280 w 1178"/>
                <a:gd name="T19" fmla="*/ 227 h 294"/>
                <a:gd name="T20" fmla="*/ 394 w 1178"/>
                <a:gd name="T21" fmla="*/ 107 h 294"/>
                <a:gd name="T22" fmla="*/ 652 w 1178"/>
                <a:gd name="T23" fmla="*/ 51 h 294"/>
                <a:gd name="T24" fmla="*/ 705 w 1178"/>
                <a:gd name="T25" fmla="*/ 51 h 294"/>
                <a:gd name="T26" fmla="*/ 963 w 1178"/>
                <a:gd name="T27" fmla="*/ 107 h 294"/>
                <a:gd name="T28" fmla="*/ 1076 w 1178"/>
                <a:gd name="T29" fmla="*/ 227 h 294"/>
                <a:gd name="T30" fmla="*/ 1178 w 1178"/>
                <a:gd name="T31" fmla="*/ 289 h 294"/>
                <a:gd name="T32" fmla="*/ 1079 w 1178"/>
                <a:gd name="T33" fmla="*/ 294 h 294"/>
                <a:gd name="T34" fmla="*/ 1077 w 1178"/>
                <a:gd name="T35" fmla="*/ 293 h 294"/>
                <a:gd name="T36" fmla="*/ 1014 w 1178"/>
                <a:gd name="T37" fmla="*/ 214 h 294"/>
                <a:gd name="T38" fmla="*/ 838 w 1178"/>
                <a:gd name="T39" fmla="*/ 54 h 294"/>
                <a:gd name="T40" fmla="*/ 715 w 1178"/>
                <a:gd name="T41" fmla="*/ 94 h 294"/>
                <a:gd name="T42" fmla="*/ 690 w 1178"/>
                <a:gd name="T43" fmla="*/ 292 h 294"/>
                <a:gd name="T44" fmla="*/ 685 w 1178"/>
                <a:gd name="T45" fmla="*/ 283 h 294"/>
                <a:gd name="T46" fmla="*/ 760 w 1178"/>
                <a:gd name="T47" fmla="*/ 34 h 294"/>
                <a:gd name="T48" fmla="*/ 1000 w 1178"/>
                <a:gd name="T49" fmla="*/ 190 h 294"/>
                <a:gd name="T50" fmla="*/ 1057 w 1178"/>
                <a:gd name="T51" fmla="*/ 257 h 294"/>
                <a:gd name="T52" fmla="*/ 1081 w 1178"/>
                <a:gd name="T53" fmla="*/ 294 h 294"/>
                <a:gd name="T54" fmla="*/ 277 w 1178"/>
                <a:gd name="T55" fmla="*/ 294 h 294"/>
                <a:gd name="T56" fmla="*/ 300 w 1178"/>
                <a:gd name="T57" fmla="*/ 257 h 294"/>
                <a:gd name="T58" fmla="*/ 356 w 1178"/>
                <a:gd name="T59" fmla="*/ 190 h 294"/>
                <a:gd name="T60" fmla="*/ 597 w 1178"/>
                <a:gd name="T61" fmla="*/ 34 h 294"/>
                <a:gd name="T62" fmla="*/ 672 w 1178"/>
                <a:gd name="T63" fmla="*/ 283 h 294"/>
                <a:gd name="T64" fmla="*/ 666 w 1178"/>
                <a:gd name="T65" fmla="*/ 292 h 294"/>
                <a:gd name="T66" fmla="*/ 641 w 1178"/>
                <a:gd name="T67" fmla="*/ 94 h 294"/>
                <a:gd name="T68" fmla="*/ 519 w 1178"/>
                <a:gd name="T69" fmla="*/ 54 h 294"/>
                <a:gd name="T70" fmla="*/ 342 w 1178"/>
                <a:gd name="T71" fmla="*/ 214 h 294"/>
                <a:gd name="T72" fmla="*/ 280 w 1178"/>
                <a:gd name="T73" fmla="*/ 293 h 294"/>
                <a:gd name="T74" fmla="*/ 277 w 1178"/>
                <a:gd name="T75" fmla="*/ 292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78" h="294">
                  <a:moveTo>
                    <a:pt x="1178" y="294"/>
                  </a:moveTo>
                  <a:cubicBezTo>
                    <a:pt x="1125" y="294"/>
                    <a:pt x="1125" y="294"/>
                    <a:pt x="1125" y="294"/>
                  </a:cubicBezTo>
                  <a:cubicBezTo>
                    <a:pt x="1124" y="293"/>
                    <a:pt x="1124" y="293"/>
                    <a:pt x="1124" y="293"/>
                  </a:cubicBezTo>
                  <a:cubicBezTo>
                    <a:pt x="1124" y="293"/>
                    <a:pt x="1082" y="242"/>
                    <a:pt x="1072" y="231"/>
                  </a:cubicBezTo>
                  <a:cubicBezTo>
                    <a:pt x="1068" y="226"/>
                    <a:pt x="1068" y="226"/>
                    <a:pt x="1068" y="226"/>
                  </a:cubicBezTo>
                  <a:cubicBezTo>
                    <a:pt x="1034" y="186"/>
                    <a:pt x="1000" y="145"/>
                    <a:pt x="959" y="111"/>
                  </a:cubicBezTo>
                  <a:cubicBezTo>
                    <a:pt x="918" y="76"/>
                    <a:pt x="877" y="43"/>
                    <a:pt x="833" y="28"/>
                  </a:cubicBezTo>
                  <a:cubicBezTo>
                    <a:pt x="769" y="6"/>
                    <a:pt x="728" y="14"/>
                    <a:pt x="710" y="53"/>
                  </a:cubicBezTo>
                  <a:cubicBezTo>
                    <a:pt x="705" y="63"/>
                    <a:pt x="683" y="64"/>
                    <a:pt x="678" y="64"/>
                  </a:cubicBezTo>
                  <a:cubicBezTo>
                    <a:pt x="674" y="64"/>
                    <a:pt x="652" y="63"/>
                    <a:pt x="647" y="53"/>
                  </a:cubicBezTo>
                  <a:cubicBezTo>
                    <a:pt x="629" y="14"/>
                    <a:pt x="587" y="6"/>
                    <a:pt x="524" y="28"/>
                  </a:cubicBezTo>
                  <a:cubicBezTo>
                    <a:pt x="479" y="43"/>
                    <a:pt x="439" y="76"/>
                    <a:pt x="397" y="111"/>
                  </a:cubicBezTo>
                  <a:cubicBezTo>
                    <a:pt x="357" y="145"/>
                    <a:pt x="322" y="186"/>
                    <a:pt x="289" y="226"/>
                  </a:cubicBezTo>
                  <a:cubicBezTo>
                    <a:pt x="284" y="231"/>
                    <a:pt x="284" y="231"/>
                    <a:pt x="284" y="231"/>
                  </a:cubicBezTo>
                  <a:cubicBezTo>
                    <a:pt x="275" y="242"/>
                    <a:pt x="233" y="293"/>
                    <a:pt x="232" y="293"/>
                  </a:cubicBezTo>
                  <a:cubicBezTo>
                    <a:pt x="232" y="294"/>
                    <a:pt x="232" y="294"/>
                    <a:pt x="232" y="294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0" y="289"/>
                    <a:pt x="0" y="289"/>
                    <a:pt x="0" y="289"/>
                  </a:cubicBezTo>
                  <a:cubicBezTo>
                    <a:pt x="229" y="289"/>
                    <a:pt x="229" y="289"/>
                    <a:pt x="229" y="289"/>
                  </a:cubicBezTo>
                  <a:cubicBezTo>
                    <a:pt x="235" y="282"/>
                    <a:pt x="271" y="238"/>
                    <a:pt x="280" y="227"/>
                  </a:cubicBezTo>
                  <a:cubicBezTo>
                    <a:pt x="285" y="222"/>
                    <a:pt x="285" y="222"/>
                    <a:pt x="285" y="222"/>
                  </a:cubicBezTo>
                  <a:cubicBezTo>
                    <a:pt x="318" y="183"/>
                    <a:pt x="353" y="141"/>
                    <a:pt x="394" y="107"/>
                  </a:cubicBezTo>
                  <a:cubicBezTo>
                    <a:pt x="436" y="72"/>
                    <a:pt x="477" y="39"/>
                    <a:pt x="522" y="23"/>
                  </a:cubicBezTo>
                  <a:cubicBezTo>
                    <a:pt x="589" y="0"/>
                    <a:pt x="632" y="9"/>
                    <a:pt x="652" y="51"/>
                  </a:cubicBezTo>
                  <a:cubicBezTo>
                    <a:pt x="654" y="56"/>
                    <a:pt x="667" y="58"/>
                    <a:pt x="678" y="58"/>
                  </a:cubicBezTo>
                  <a:cubicBezTo>
                    <a:pt x="690" y="58"/>
                    <a:pt x="703" y="56"/>
                    <a:pt x="705" y="51"/>
                  </a:cubicBezTo>
                  <a:cubicBezTo>
                    <a:pt x="724" y="9"/>
                    <a:pt x="768" y="0"/>
                    <a:pt x="834" y="23"/>
                  </a:cubicBezTo>
                  <a:cubicBezTo>
                    <a:pt x="880" y="39"/>
                    <a:pt x="921" y="72"/>
                    <a:pt x="963" y="107"/>
                  </a:cubicBezTo>
                  <a:cubicBezTo>
                    <a:pt x="1003" y="141"/>
                    <a:pt x="1038" y="183"/>
                    <a:pt x="1072" y="222"/>
                  </a:cubicBezTo>
                  <a:cubicBezTo>
                    <a:pt x="1076" y="227"/>
                    <a:pt x="1076" y="227"/>
                    <a:pt x="1076" y="227"/>
                  </a:cubicBezTo>
                  <a:cubicBezTo>
                    <a:pt x="1085" y="238"/>
                    <a:pt x="1122" y="282"/>
                    <a:pt x="1128" y="289"/>
                  </a:cubicBezTo>
                  <a:cubicBezTo>
                    <a:pt x="1178" y="289"/>
                    <a:pt x="1178" y="289"/>
                    <a:pt x="1178" y="289"/>
                  </a:cubicBezTo>
                  <a:lnTo>
                    <a:pt x="1178" y="294"/>
                  </a:lnTo>
                  <a:close/>
                  <a:moveTo>
                    <a:pt x="1079" y="294"/>
                  </a:moveTo>
                  <a:cubicBezTo>
                    <a:pt x="1079" y="292"/>
                    <a:pt x="1079" y="292"/>
                    <a:pt x="1079" y="292"/>
                  </a:cubicBezTo>
                  <a:cubicBezTo>
                    <a:pt x="1077" y="293"/>
                    <a:pt x="1077" y="293"/>
                    <a:pt x="1077" y="293"/>
                  </a:cubicBezTo>
                  <a:cubicBezTo>
                    <a:pt x="1076" y="290"/>
                    <a:pt x="1055" y="263"/>
                    <a:pt x="1053" y="260"/>
                  </a:cubicBezTo>
                  <a:cubicBezTo>
                    <a:pt x="1039" y="243"/>
                    <a:pt x="1026" y="228"/>
                    <a:pt x="1014" y="214"/>
                  </a:cubicBezTo>
                  <a:cubicBezTo>
                    <a:pt x="1008" y="208"/>
                    <a:pt x="1002" y="201"/>
                    <a:pt x="996" y="194"/>
                  </a:cubicBezTo>
                  <a:cubicBezTo>
                    <a:pt x="950" y="140"/>
                    <a:pt x="902" y="84"/>
                    <a:pt x="838" y="54"/>
                  </a:cubicBezTo>
                  <a:cubicBezTo>
                    <a:pt x="814" y="44"/>
                    <a:pt x="786" y="33"/>
                    <a:pt x="761" y="40"/>
                  </a:cubicBezTo>
                  <a:cubicBezTo>
                    <a:pt x="736" y="46"/>
                    <a:pt x="723" y="73"/>
                    <a:pt x="715" y="94"/>
                  </a:cubicBezTo>
                  <a:cubicBezTo>
                    <a:pt x="695" y="156"/>
                    <a:pt x="693" y="218"/>
                    <a:pt x="690" y="283"/>
                  </a:cubicBezTo>
                  <a:cubicBezTo>
                    <a:pt x="690" y="292"/>
                    <a:pt x="690" y="292"/>
                    <a:pt x="690" y="292"/>
                  </a:cubicBezTo>
                  <a:cubicBezTo>
                    <a:pt x="685" y="291"/>
                    <a:pt x="685" y="291"/>
                    <a:pt x="685" y="291"/>
                  </a:cubicBezTo>
                  <a:cubicBezTo>
                    <a:pt x="685" y="283"/>
                    <a:pt x="685" y="283"/>
                    <a:pt x="685" y="283"/>
                  </a:cubicBezTo>
                  <a:cubicBezTo>
                    <a:pt x="687" y="217"/>
                    <a:pt x="689" y="155"/>
                    <a:pt x="710" y="92"/>
                  </a:cubicBezTo>
                  <a:cubicBezTo>
                    <a:pt x="718" y="70"/>
                    <a:pt x="733" y="42"/>
                    <a:pt x="760" y="34"/>
                  </a:cubicBezTo>
                  <a:cubicBezTo>
                    <a:pt x="787" y="28"/>
                    <a:pt x="815" y="38"/>
                    <a:pt x="840" y="50"/>
                  </a:cubicBezTo>
                  <a:cubicBezTo>
                    <a:pt x="905" y="80"/>
                    <a:pt x="954" y="136"/>
                    <a:pt x="1000" y="190"/>
                  </a:cubicBezTo>
                  <a:cubicBezTo>
                    <a:pt x="1006" y="197"/>
                    <a:pt x="1012" y="204"/>
                    <a:pt x="1018" y="211"/>
                  </a:cubicBezTo>
                  <a:cubicBezTo>
                    <a:pt x="1030" y="225"/>
                    <a:pt x="1043" y="240"/>
                    <a:pt x="1057" y="257"/>
                  </a:cubicBezTo>
                  <a:cubicBezTo>
                    <a:pt x="1069" y="272"/>
                    <a:pt x="1083" y="290"/>
                    <a:pt x="1082" y="293"/>
                  </a:cubicBezTo>
                  <a:cubicBezTo>
                    <a:pt x="1081" y="294"/>
                    <a:pt x="1081" y="294"/>
                    <a:pt x="1081" y="294"/>
                  </a:cubicBezTo>
                  <a:lnTo>
                    <a:pt x="1079" y="294"/>
                  </a:lnTo>
                  <a:close/>
                  <a:moveTo>
                    <a:pt x="277" y="294"/>
                  </a:moveTo>
                  <a:cubicBezTo>
                    <a:pt x="275" y="293"/>
                    <a:pt x="275" y="293"/>
                    <a:pt x="275" y="293"/>
                  </a:cubicBezTo>
                  <a:cubicBezTo>
                    <a:pt x="274" y="290"/>
                    <a:pt x="292" y="267"/>
                    <a:pt x="300" y="257"/>
                  </a:cubicBezTo>
                  <a:cubicBezTo>
                    <a:pt x="314" y="240"/>
                    <a:pt x="326" y="225"/>
                    <a:pt x="338" y="211"/>
                  </a:cubicBezTo>
                  <a:cubicBezTo>
                    <a:pt x="344" y="204"/>
                    <a:pt x="350" y="197"/>
                    <a:pt x="356" y="190"/>
                  </a:cubicBezTo>
                  <a:cubicBezTo>
                    <a:pt x="403" y="136"/>
                    <a:pt x="451" y="80"/>
                    <a:pt x="517" y="50"/>
                  </a:cubicBezTo>
                  <a:cubicBezTo>
                    <a:pt x="541" y="38"/>
                    <a:pt x="570" y="28"/>
                    <a:pt x="597" y="34"/>
                  </a:cubicBezTo>
                  <a:cubicBezTo>
                    <a:pt x="624" y="42"/>
                    <a:pt x="639" y="70"/>
                    <a:pt x="646" y="92"/>
                  </a:cubicBezTo>
                  <a:cubicBezTo>
                    <a:pt x="667" y="155"/>
                    <a:pt x="669" y="217"/>
                    <a:pt x="672" y="283"/>
                  </a:cubicBezTo>
                  <a:cubicBezTo>
                    <a:pt x="672" y="291"/>
                    <a:pt x="672" y="291"/>
                    <a:pt x="672" y="291"/>
                  </a:cubicBezTo>
                  <a:cubicBezTo>
                    <a:pt x="666" y="292"/>
                    <a:pt x="666" y="292"/>
                    <a:pt x="666" y="292"/>
                  </a:cubicBezTo>
                  <a:cubicBezTo>
                    <a:pt x="666" y="283"/>
                    <a:pt x="666" y="283"/>
                    <a:pt x="666" y="283"/>
                  </a:cubicBezTo>
                  <a:cubicBezTo>
                    <a:pt x="664" y="218"/>
                    <a:pt x="662" y="156"/>
                    <a:pt x="641" y="94"/>
                  </a:cubicBezTo>
                  <a:cubicBezTo>
                    <a:pt x="634" y="73"/>
                    <a:pt x="620" y="46"/>
                    <a:pt x="595" y="40"/>
                  </a:cubicBezTo>
                  <a:cubicBezTo>
                    <a:pt x="570" y="33"/>
                    <a:pt x="543" y="44"/>
                    <a:pt x="519" y="54"/>
                  </a:cubicBezTo>
                  <a:cubicBezTo>
                    <a:pt x="455" y="84"/>
                    <a:pt x="407" y="140"/>
                    <a:pt x="360" y="194"/>
                  </a:cubicBezTo>
                  <a:cubicBezTo>
                    <a:pt x="354" y="201"/>
                    <a:pt x="348" y="208"/>
                    <a:pt x="342" y="214"/>
                  </a:cubicBezTo>
                  <a:cubicBezTo>
                    <a:pt x="330" y="228"/>
                    <a:pt x="318" y="243"/>
                    <a:pt x="304" y="260"/>
                  </a:cubicBezTo>
                  <a:cubicBezTo>
                    <a:pt x="302" y="263"/>
                    <a:pt x="281" y="290"/>
                    <a:pt x="280" y="293"/>
                  </a:cubicBezTo>
                  <a:cubicBezTo>
                    <a:pt x="278" y="291"/>
                    <a:pt x="278" y="291"/>
                    <a:pt x="278" y="291"/>
                  </a:cubicBezTo>
                  <a:cubicBezTo>
                    <a:pt x="277" y="292"/>
                    <a:pt x="277" y="292"/>
                    <a:pt x="277" y="292"/>
                  </a:cubicBezTo>
                  <a:lnTo>
                    <a:pt x="277" y="294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632EAE99-8B0C-4B27-A756-70325DB91F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4" y="1893"/>
              <a:ext cx="1027" cy="228"/>
            </a:xfrm>
            <a:custGeom>
              <a:avLst/>
              <a:gdLst>
                <a:gd name="T0" fmla="*/ 1027 w 1027"/>
                <a:gd name="T1" fmla="*/ 228 h 228"/>
                <a:gd name="T2" fmla="*/ 879 w 1027"/>
                <a:gd name="T3" fmla="*/ 228 h 228"/>
                <a:gd name="T4" fmla="*/ 879 w 1027"/>
                <a:gd name="T5" fmla="*/ 11 h 228"/>
                <a:gd name="T6" fmla="*/ 67 w 1027"/>
                <a:gd name="T7" fmla="*/ 11 h 228"/>
                <a:gd name="T8" fmla="*/ 67 w 1027"/>
                <a:gd name="T9" fmla="*/ 228 h 228"/>
                <a:gd name="T10" fmla="*/ 0 w 1027"/>
                <a:gd name="T11" fmla="*/ 228 h 228"/>
                <a:gd name="T12" fmla="*/ 0 w 1027"/>
                <a:gd name="T13" fmla="*/ 219 h 228"/>
                <a:gd name="T14" fmla="*/ 57 w 1027"/>
                <a:gd name="T15" fmla="*/ 219 h 228"/>
                <a:gd name="T16" fmla="*/ 57 w 1027"/>
                <a:gd name="T17" fmla="*/ 0 h 228"/>
                <a:gd name="T18" fmla="*/ 887 w 1027"/>
                <a:gd name="T19" fmla="*/ 0 h 228"/>
                <a:gd name="T20" fmla="*/ 887 w 1027"/>
                <a:gd name="T21" fmla="*/ 219 h 228"/>
                <a:gd name="T22" fmla="*/ 1027 w 1027"/>
                <a:gd name="T23" fmla="*/ 219 h 228"/>
                <a:gd name="T24" fmla="*/ 1027 w 1027"/>
                <a:gd name="T25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27" h="228">
                  <a:moveTo>
                    <a:pt x="1027" y="228"/>
                  </a:moveTo>
                  <a:lnTo>
                    <a:pt x="879" y="228"/>
                  </a:lnTo>
                  <a:lnTo>
                    <a:pt x="879" y="11"/>
                  </a:lnTo>
                  <a:lnTo>
                    <a:pt x="67" y="11"/>
                  </a:lnTo>
                  <a:lnTo>
                    <a:pt x="67" y="228"/>
                  </a:lnTo>
                  <a:lnTo>
                    <a:pt x="0" y="228"/>
                  </a:lnTo>
                  <a:lnTo>
                    <a:pt x="0" y="219"/>
                  </a:lnTo>
                  <a:lnTo>
                    <a:pt x="57" y="219"/>
                  </a:lnTo>
                  <a:lnTo>
                    <a:pt x="57" y="0"/>
                  </a:lnTo>
                  <a:lnTo>
                    <a:pt x="887" y="0"/>
                  </a:lnTo>
                  <a:lnTo>
                    <a:pt x="887" y="219"/>
                  </a:lnTo>
                  <a:lnTo>
                    <a:pt x="1027" y="219"/>
                  </a:lnTo>
                  <a:lnTo>
                    <a:pt x="1027" y="228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D774B828-5E1C-4B26-AA1C-8D1C7AB21C4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9" y="1948"/>
              <a:ext cx="183" cy="169"/>
            </a:xfrm>
            <a:custGeom>
              <a:avLst/>
              <a:gdLst>
                <a:gd name="T0" fmla="*/ 5 w 107"/>
                <a:gd name="T1" fmla="*/ 98 h 98"/>
                <a:gd name="T2" fmla="*/ 0 w 107"/>
                <a:gd name="T3" fmla="*/ 98 h 98"/>
                <a:gd name="T4" fmla="*/ 0 w 107"/>
                <a:gd name="T5" fmla="*/ 13 h 98"/>
                <a:gd name="T6" fmla="*/ 6 w 107"/>
                <a:gd name="T7" fmla="*/ 7 h 98"/>
                <a:gd name="T8" fmla="*/ 11 w 107"/>
                <a:gd name="T9" fmla="*/ 6 h 98"/>
                <a:gd name="T10" fmla="*/ 19 w 107"/>
                <a:gd name="T11" fmla="*/ 4 h 98"/>
                <a:gd name="T12" fmla="*/ 28 w 107"/>
                <a:gd name="T13" fmla="*/ 0 h 98"/>
                <a:gd name="T14" fmla="*/ 29 w 107"/>
                <a:gd name="T15" fmla="*/ 0 h 98"/>
                <a:gd name="T16" fmla="*/ 59 w 107"/>
                <a:gd name="T17" fmla="*/ 0 h 98"/>
                <a:gd name="T18" fmla="*/ 78 w 107"/>
                <a:gd name="T19" fmla="*/ 0 h 98"/>
                <a:gd name="T20" fmla="*/ 86 w 107"/>
                <a:gd name="T21" fmla="*/ 4 h 98"/>
                <a:gd name="T22" fmla="*/ 91 w 107"/>
                <a:gd name="T23" fmla="*/ 5 h 98"/>
                <a:gd name="T24" fmla="*/ 94 w 107"/>
                <a:gd name="T25" fmla="*/ 5 h 98"/>
                <a:gd name="T26" fmla="*/ 94 w 107"/>
                <a:gd name="T27" fmla="*/ 6 h 98"/>
                <a:gd name="T28" fmla="*/ 107 w 107"/>
                <a:gd name="T29" fmla="*/ 20 h 98"/>
                <a:gd name="T30" fmla="*/ 107 w 107"/>
                <a:gd name="T31" fmla="*/ 74 h 98"/>
                <a:gd name="T32" fmla="*/ 107 w 107"/>
                <a:gd name="T33" fmla="*/ 97 h 98"/>
                <a:gd name="T34" fmla="*/ 102 w 107"/>
                <a:gd name="T35" fmla="*/ 97 h 98"/>
                <a:gd name="T36" fmla="*/ 101 w 107"/>
                <a:gd name="T37" fmla="*/ 74 h 98"/>
                <a:gd name="T38" fmla="*/ 101 w 107"/>
                <a:gd name="T39" fmla="*/ 20 h 98"/>
                <a:gd name="T40" fmla="*/ 94 w 107"/>
                <a:gd name="T41" fmla="*/ 11 h 98"/>
                <a:gd name="T42" fmla="*/ 93 w 107"/>
                <a:gd name="T43" fmla="*/ 11 h 98"/>
                <a:gd name="T44" fmla="*/ 91 w 107"/>
                <a:gd name="T45" fmla="*/ 11 h 98"/>
                <a:gd name="T46" fmla="*/ 82 w 107"/>
                <a:gd name="T47" fmla="*/ 7 h 98"/>
                <a:gd name="T48" fmla="*/ 78 w 107"/>
                <a:gd name="T49" fmla="*/ 6 h 98"/>
                <a:gd name="T50" fmla="*/ 59 w 107"/>
                <a:gd name="T51" fmla="*/ 6 h 98"/>
                <a:gd name="T52" fmla="*/ 29 w 107"/>
                <a:gd name="T53" fmla="*/ 6 h 98"/>
                <a:gd name="T54" fmla="*/ 27 w 107"/>
                <a:gd name="T55" fmla="*/ 6 h 98"/>
                <a:gd name="T56" fmla="*/ 24 w 107"/>
                <a:gd name="T57" fmla="*/ 7 h 98"/>
                <a:gd name="T58" fmla="*/ 20 w 107"/>
                <a:gd name="T59" fmla="*/ 10 h 98"/>
                <a:gd name="T60" fmla="*/ 13 w 107"/>
                <a:gd name="T61" fmla="*/ 11 h 98"/>
                <a:gd name="T62" fmla="*/ 6 w 107"/>
                <a:gd name="T63" fmla="*/ 12 h 98"/>
                <a:gd name="T64" fmla="*/ 5 w 107"/>
                <a:gd name="T65" fmla="*/ 12 h 98"/>
                <a:gd name="T66" fmla="*/ 5 w 107"/>
                <a:gd name="T67" fmla="*/ 13 h 98"/>
                <a:gd name="T68" fmla="*/ 5 w 107"/>
                <a:gd name="T6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7" h="98">
                  <a:moveTo>
                    <a:pt x="5" y="98"/>
                  </a:moveTo>
                  <a:cubicBezTo>
                    <a:pt x="0" y="98"/>
                    <a:pt x="0" y="98"/>
                    <a:pt x="0" y="98"/>
                  </a:cubicBezTo>
                  <a:cubicBezTo>
                    <a:pt x="0" y="65"/>
                    <a:pt x="0" y="46"/>
                    <a:pt x="0" y="13"/>
                  </a:cubicBezTo>
                  <a:cubicBezTo>
                    <a:pt x="0" y="11"/>
                    <a:pt x="1" y="7"/>
                    <a:pt x="6" y="7"/>
                  </a:cubicBezTo>
                  <a:cubicBezTo>
                    <a:pt x="8" y="6"/>
                    <a:pt x="10" y="6"/>
                    <a:pt x="11" y="6"/>
                  </a:cubicBezTo>
                  <a:cubicBezTo>
                    <a:pt x="14" y="5"/>
                    <a:pt x="16" y="4"/>
                    <a:pt x="19" y="4"/>
                  </a:cubicBezTo>
                  <a:cubicBezTo>
                    <a:pt x="21" y="0"/>
                    <a:pt x="25" y="0"/>
                    <a:pt x="28" y="0"/>
                  </a:cubicBezTo>
                  <a:cubicBezTo>
                    <a:pt x="28" y="0"/>
                    <a:pt x="29" y="0"/>
                    <a:pt x="29" y="0"/>
                  </a:cubicBezTo>
                  <a:cubicBezTo>
                    <a:pt x="39" y="0"/>
                    <a:pt x="49" y="0"/>
                    <a:pt x="59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1" y="0"/>
                    <a:pt x="84" y="1"/>
                    <a:pt x="86" y="4"/>
                  </a:cubicBezTo>
                  <a:cubicBezTo>
                    <a:pt x="87" y="5"/>
                    <a:pt x="89" y="5"/>
                    <a:pt x="91" y="5"/>
                  </a:cubicBezTo>
                  <a:cubicBezTo>
                    <a:pt x="92" y="5"/>
                    <a:pt x="93" y="5"/>
                    <a:pt x="94" y="5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106" y="7"/>
                    <a:pt x="107" y="8"/>
                    <a:pt x="107" y="20"/>
                  </a:cubicBezTo>
                  <a:cubicBezTo>
                    <a:pt x="107" y="74"/>
                    <a:pt x="107" y="74"/>
                    <a:pt x="107" y="74"/>
                  </a:cubicBezTo>
                  <a:cubicBezTo>
                    <a:pt x="107" y="81"/>
                    <a:pt x="107" y="86"/>
                    <a:pt x="107" y="97"/>
                  </a:cubicBezTo>
                  <a:cubicBezTo>
                    <a:pt x="102" y="97"/>
                    <a:pt x="102" y="97"/>
                    <a:pt x="102" y="97"/>
                  </a:cubicBezTo>
                  <a:cubicBezTo>
                    <a:pt x="101" y="86"/>
                    <a:pt x="101" y="81"/>
                    <a:pt x="101" y="74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2"/>
                    <a:pt x="101" y="12"/>
                    <a:pt x="94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2" y="11"/>
                    <a:pt x="92" y="11"/>
                    <a:pt x="91" y="11"/>
                  </a:cubicBezTo>
                  <a:cubicBezTo>
                    <a:pt x="88" y="10"/>
                    <a:pt x="84" y="10"/>
                    <a:pt x="82" y="7"/>
                  </a:cubicBezTo>
                  <a:cubicBezTo>
                    <a:pt x="81" y="6"/>
                    <a:pt x="80" y="6"/>
                    <a:pt x="78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49" y="6"/>
                    <a:pt x="39" y="6"/>
                    <a:pt x="29" y="6"/>
                  </a:cubicBezTo>
                  <a:cubicBezTo>
                    <a:pt x="28" y="6"/>
                    <a:pt x="28" y="6"/>
                    <a:pt x="27" y="6"/>
                  </a:cubicBezTo>
                  <a:cubicBezTo>
                    <a:pt x="24" y="5"/>
                    <a:pt x="24" y="5"/>
                    <a:pt x="24" y="7"/>
                  </a:cubicBezTo>
                  <a:cubicBezTo>
                    <a:pt x="24" y="8"/>
                    <a:pt x="23" y="10"/>
                    <a:pt x="20" y="10"/>
                  </a:cubicBezTo>
                  <a:cubicBezTo>
                    <a:pt x="17" y="10"/>
                    <a:pt x="15" y="10"/>
                    <a:pt x="13" y="11"/>
                  </a:cubicBezTo>
                  <a:cubicBezTo>
                    <a:pt x="11" y="11"/>
                    <a:pt x="9" y="12"/>
                    <a:pt x="6" y="12"/>
                  </a:cubicBezTo>
                  <a:cubicBezTo>
                    <a:pt x="6" y="12"/>
                    <a:pt x="5" y="12"/>
                    <a:pt x="5" y="12"/>
                  </a:cubicBezTo>
                  <a:cubicBezTo>
                    <a:pt x="5" y="12"/>
                    <a:pt x="5" y="12"/>
                    <a:pt x="5" y="13"/>
                  </a:cubicBezTo>
                  <a:cubicBezTo>
                    <a:pt x="5" y="46"/>
                    <a:pt x="5" y="65"/>
                    <a:pt x="5" y="98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46AF0BF6-8DEB-4F6A-9ADA-C0CB9C8D50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7" y="1656"/>
              <a:ext cx="1226" cy="229"/>
            </a:xfrm>
            <a:custGeom>
              <a:avLst/>
              <a:gdLst>
                <a:gd name="T0" fmla="*/ 67 w 716"/>
                <a:gd name="T1" fmla="*/ 112 h 133"/>
                <a:gd name="T2" fmla="*/ 49 w 716"/>
                <a:gd name="T3" fmla="*/ 101 h 133"/>
                <a:gd name="T4" fmla="*/ 30 w 716"/>
                <a:gd name="T5" fmla="*/ 86 h 133"/>
                <a:gd name="T6" fmla="*/ 11 w 716"/>
                <a:gd name="T7" fmla="*/ 53 h 133"/>
                <a:gd name="T8" fmla="*/ 25 w 716"/>
                <a:gd name="T9" fmla="*/ 52 h 133"/>
                <a:gd name="T10" fmla="*/ 36 w 716"/>
                <a:gd name="T11" fmla="*/ 52 h 133"/>
                <a:gd name="T12" fmla="*/ 45 w 716"/>
                <a:gd name="T13" fmla="*/ 52 h 133"/>
                <a:gd name="T14" fmla="*/ 55 w 716"/>
                <a:gd name="T15" fmla="*/ 54 h 133"/>
                <a:gd name="T16" fmla="*/ 72 w 716"/>
                <a:gd name="T17" fmla="*/ 60 h 133"/>
                <a:gd name="T18" fmla="*/ 73 w 716"/>
                <a:gd name="T19" fmla="*/ 56 h 133"/>
                <a:gd name="T20" fmla="*/ 93 w 716"/>
                <a:gd name="T21" fmla="*/ 56 h 133"/>
                <a:gd name="T22" fmla="*/ 127 w 716"/>
                <a:gd name="T23" fmla="*/ 62 h 133"/>
                <a:gd name="T24" fmla="*/ 150 w 716"/>
                <a:gd name="T25" fmla="*/ 62 h 133"/>
                <a:gd name="T26" fmla="*/ 173 w 716"/>
                <a:gd name="T27" fmla="*/ 48 h 133"/>
                <a:gd name="T28" fmla="*/ 178 w 716"/>
                <a:gd name="T29" fmla="*/ 19 h 133"/>
                <a:gd name="T30" fmla="*/ 190 w 716"/>
                <a:gd name="T31" fmla="*/ 11 h 133"/>
                <a:gd name="T32" fmla="*/ 207 w 716"/>
                <a:gd name="T33" fmla="*/ 2 h 133"/>
                <a:gd name="T34" fmla="*/ 211 w 716"/>
                <a:gd name="T35" fmla="*/ 23 h 133"/>
                <a:gd name="T36" fmla="*/ 496 w 716"/>
                <a:gd name="T37" fmla="*/ 27 h 133"/>
                <a:gd name="T38" fmla="*/ 516 w 716"/>
                <a:gd name="T39" fmla="*/ 8 h 133"/>
                <a:gd name="T40" fmla="*/ 530 w 716"/>
                <a:gd name="T41" fmla="*/ 10 h 133"/>
                <a:gd name="T42" fmla="*/ 536 w 716"/>
                <a:gd name="T43" fmla="*/ 28 h 133"/>
                <a:gd name="T44" fmla="*/ 561 w 716"/>
                <a:gd name="T45" fmla="*/ 62 h 133"/>
                <a:gd name="T46" fmla="*/ 612 w 716"/>
                <a:gd name="T47" fmla="*/ 56 h 133"/>
                <a:gd name="T48" fmla="*/ 622 w 716"/>
                <a:gd name="T49" fmla="*/ 64 h 133"/>
                <a:gd name="T50" fmla="*/ 635 w 716"/>
                <a:gd name="T51" fmla="*/ 59 h 133"/>
                <a:gd name="T52" fmla="*/ 649 w 716"/>
                <a:gd name="T53" fmla="*/ 63 h 133"/>
                <a:gd name="T54" fmla="*/ 662 w 716"/>
                <a:gd name="T55" fmla="*/ 61 h 133"/>
                <a:gd name="T56" fmla="*/ 678 w 716"/>
                <a:gd name="T57" fmla="*/ 56 h 133"/>
                <a:gd name="T58" fmla="*/ 691 w 716"/>
                <a:gd name="T59" fmla="*/ 54 h 133"/>
                <a:gd name="T60" fmla="*/ 702 w 716"/>
                <a:gd name="T61" fmla="*/ 52 h 133"/>
                <a:gd name="T62" fmla="*/ 714 w 716"/>
                <a:gd name="T63" fmla="*/ 60 h 133"/>
                <a:gd name="T64" fmla="*/ 684 w 716"/>
                <a:gd name="T65" fmla="*/ 90 h 133"/>
                <a:gd name="T66" fmla="*/ 653 w 716"/>
                <a:gd name="T67" fmla="*/ 108 h 133"/>
                <a:gd name="T68" fmla="*/ 601 w 716"/>
                <a:gd name="T69" fmla="*/ 133 h 133"/>
                <a:gd name="T70" fmla="*/ 599 w 716"/>
                <a:gd name="T71" fmla="*/ 128 h 133"/>
                <a:gd name="T72" fmla="*/ 652 w 716"/>
                <a:gd name="T73" fmla="*/ 103 h 133"/>
                <a:gd name="T74" fmla="*/ 691 w 716"/>
                <a:gd name="T75" fmla="*/ 78 h 133"/>
                <a:gd name="T76" fmla="*/ 701 w 716"/>
                <a:gd name="T77" fmla="*/ 58 h 133"/>
                <a:gd name="T78" fmla="*/ 683 w 716"/>
                <a:gd name="T79" fmla="*/ 57 h 133"/>
                <a:gd name="T80" fmla="*/ 657 w 716"/>
                <a:gd name="T81" fmla="*/ 64 h 133"/>
                <a:gd name="T82" fmla="*/ 637 w 716"/>
                <a:gd name="T83" fmla="*/ 70 h 133"/>
                <a:gd name="T84" fmla="*/ 616 w 716"/>
                <a:gd name="T85" fmla="*/ 63 h 133"/>
                <a:gd name="T86" fmla="*/ 606 w 716"/>
                <a:gd name="T87" fmla="*/ 66 h 133"/>
                <a:gd name="T88" fmla="*/ 562 w 716"/>
                <a:gd name="T89" fmla="*/ 67 h 133"/>
                <a:gd name="T90" fmla="*/ 530 w 716"/>
                <a:gd name="T91" fmla="*/ 26 h 133"/>
                <a:gd name="T92" fmla="*/ 518 w 716"/>
                <a:gd name="T93" fmla="*/ 15 h 133"/>
                <a:gd name="T94" fmla="*/ 508 w 716"/>
                <a:gd name="T95" fmla="*/ 21 h 133"/>
                <a:gd name="T96" fmla="*/ 220 w 716"/>
                <a:gd name="T97" fmla="*/ 32 h 133"/>
                <a:gd name="T98" fmla="*/ 206 w 716"/>
                <a:gd name="T99" fmla="*/ 15 h 133"/>
                <a:gd name="T100" fmla="*/ 193 w 716"/>
                <a:gd name="T101" fmla="*/ 16 h 133"/>
                <a:gd name="T102" fmla="*/ 182 w 716"/>
                <a:gd name="T103" fmla="*/ 30 h 133"/>
                <a:gd name="T104" fmla="*/ 152 w 716"/>
                <a:gd name="T105" fmla="*/ 67 h 133"/>
                <a:gd name="T106" fmla="*/ 108 w 716"/>
                <a:gd name="T107" fmla="*/ 66 h 133"/>
                <a:gd name="T108" fmla="*/ 96 w 716"/>
                <a:gd name="T109" fmla="*/ 60 h 133"/>
                <a:gd name="T110" fmla="*/ 80 w 716"/>
                <a:gd name="T111" fmla="*/ 68 h 133"/>
                <a:gd name="T112" fmla="*/ 56 w 716"/>
                <a:gd name="T113" fmla="*/ 64 h 133"/>
                <a:gd name="T114" fmla="*/ 33 w 716"/>
                <a:gd name="T115" fmla="*/ 57 h 133"/>
                <a:gd name="T116" fmla="*/ 19 w 716"/>
                <a:gd name="T117" fmla="*/ 54 h 133"/>
                <a:gd name="T118" fmla="*/ 6 w 716"/>
                <a:gd name="T119" fmla="*/ 67 h 133"/>
                <a:gd name="T120" fmla="*/ 37 w 716"/>
                <a:gd name="T121" fmla="*/ 86 h 133"/>
                <a:gd name="T122" fmla="*/ 56 w 716"/>
                <a:gd name="T123" fmla="*/ 9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16" h="133">
                  <a:moveTo>
                    <a:pt x="113" y="133"/>
                  </a:moveTo>
                  <a:cubicBezTo>
                    <a:pt x="112" y="133"/>
                    <a:pt x="112" y="133"/>
                    <a:pt x="112" y="133"/>
                  </a:cubicBezTo>
                  <a:cubicBezTo>
                    <a:pt x="103" y="130"/>
                    <a:pt x="94" y="126"/>
                    <a:pt x="85" y="122"/>
                  </a:cubicBezTo>
                  <a:cubicBezTo>
                    <a:pt x="83" y="121"/>
                    <a:pt x="81" y="120"/>
                    <a:pt x="80" y="119"/>
                  </a:cubicBezTo>
                  <a:cubicBezTo>
                    <a:pt x="76" y="117"/>
                    <a:pt x="73" y="115"/>
                    <a:pt x="69" y="114"/>
                  </a:cubicBezTo>
                  <a:cubicBezTo>
                    <a:pt x="67" y="114"/>
                    <a:pt x="67" y="114"/>
                    <a:pt x="67" y="114"/>
                  </a:cubicBezTo>
                  <a:cubicBezTo>
                    <a:pt x="67" y="112"/>
                    <a:pt x="67" y="112"/>
                    <a:pt x="67" y="112"/>
                  </a:cubicBezTo>
                  <a:cubicBezTo>
                    <a:pt x="67" y="112"/>
                    <a:pt x="67" y="112"/>
                    <a:pt x="65" y="111"/>
                  </a:cubicBezTo>
                  <a:cubicBezTo>
                    <a:pt x="64" y="111"/>
                    <a:pt x="62" y="110"/>
                    <a:pt x="60" y="108"/>
                  </a:cubicBezTo>
                  <a:cubicBezTo>
                    <a:pt x="60" y="108"/>
                    <a:pt x="60" y="108"/>
                    <a:pt x="60" y="108"/>
                  </a:cubicBezTo>
                  <a:cubicBezTo>
                    <a:pt x="57" y="108"/>
                    <a:pt x="55" y="107"/>
                    <a:pt x="55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2" y="103"/>
                    <a:pt x="52" y="103"/>
                    <a:pt x="52" y="103"/>
                  </a:cubicBezTo>
                  <a:cubicBezTo>
                    <a:pt x="52" y="102"/>
                    <a:pt x="51" y="102"/>
                    <a:pt x="49" y="101"/>
                  </a:cubicBezTo>
                  <a:cubicBezTo>
                    <a:pt x="47" y="100"/>
                    <a:pt x="44" y="99"/>
                    <a:pt x="43" y="96"/>
                  </a:cubicBezTo>
                  <a:cubicBezTo>
                    <a:pt x="43" y="96"/>
                    <a:pt x="42" y="96"/>
                    <a:pt x="42" y="96"/>
                  </a:cubicBezTo>
                  <a:cubicBezTo>
                    <a:pt x="39" y="96"/>
                    <a:pt x="38" y="93"/>
                    <a:pt x="37" y="92"/>
                  </a:cubicBezTo>
                  <a:cubicBezTo>
                    <a:pt x="37" y="92"/>
                    <a:pt x="37" y="91"/>
                    <a:pt x="37" y="91"/>
                  </a:cubicBezTo>
                  <a:cubicBezTo>
                    <a:pt x="37" y="91"/>
                    <a:pt x="37" y="91"/>
                    <a:pt x="37" y="91"/>
                  </a:cubicBezTo>
                  <a:cubicBezTo>
                    <a:pt x="35" y="91"/>
                    <a:pt x="33" y="91"/>
                    <a:pt x="31" y="89"/>
                  </a:cubicBezTo>
                  <a:cubicBezTo>
                    <a:pt x="31" y="88"/>
                    <a:pt x="30" y="87"/>
                    <a:pt x="30" y="86"/>
                  </a:cubicBezTo>
                  <a:cubicBezTo>
                    <a:pt x="25" y="84"/>
                    <a:pt x="21" y="82"/>
                    <a:pt x="16" y="80"/>
                  </a:cubicBezTo>
                  <a:cubicBezTo>
                    <a:pt x="13" y="78"/>
                    <a:pt x="10" y="76"/>
                    <a:pt x="7" y="75"/>
                  </a:cubicBezTo>
                  <a:cubicBezTo>
                    <a:pt x="4" y="74"/>
                    <a:pt x="2" y="71"/>
                    <a:pt x="1" y="68"/>
                  </a:cubicBezTo>
                  <a:cubicBezTo>
                    <a:pt x="0" y="67"/>
                    <a:pt x="0" y="65"/>
                    <a:pt x="1" y="63"/>
                  </a:cubicBezTo>
                  <a:cubicBezTo>
                    <a:pt x="2" y="62"/>
                    <a:pt x="3" y="61"/>
                    <a:pt x="6" y="62"/>
                  </a:cubicBezTo>
                  <a:cubicBezTo>
                    <a:pt x="5" y="59"/>
                    <a:pt x="7" y="57"/>
                    <a:pt x="8" y="56"/>
                  </a:cubicBezTo>
                  <a:cubicBezTo>
                    <a:pt x="9" y="55"/>
                    <a:pt x="10" y="54"/>
                    <a:pt x="11" y="53"/>
                  </a:cubicBezTo>
                  <a:cubicBezTo>
                    <a:pt x="13" y="52"/>
                    <a:pt x="14" y="52"/>
                    <a:pt x="13" y="51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7"/>
                    <a:pt x="17" y="47"/>
                  </a:cubicBezTo>
                  <a:cubicBezTo>
                    <a:pt x="18" y="47"/>
                    <a:pt x="21" y="47"/>
                    <a:pt x="22" y="49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3" y="49"/>
                    <a:pt x="25" y="50"/>
                    <a:pt x="25" y="52"/>
                  </a:cubicBezTo>
                  <a:cubicBezTo>
                    <a:pt x="26" y="53"/>
                    <a:pt x="25" y="53"/>
                    <a:pt x="25" y="54"/>
                  </a:cubicBezTo>
                  <a:cubicBezTo>
                    <a:pt x="26" y="54"/>
                    <a:pt x="26" y="54"/>
                    <a:pt x="27" y="54"/>
                  </a:cubicBezTo>
                  <a:cubicBezTo>
                    <a:pt x="27" y="54"/>
                    <a:pt x="28" y="54"/>
                    <a:pt x="28" y="54"/>
                  </a:cubicBezTo>
                  <a:cubicBezTo>
                    <a:pt x="28" y="54"/>
                    <a:pt x="28" y="53"/>
                    <a:pt x="28" y="52"/>
                  </a:cubicBezTo>
                  <a:cubicBezTo>
                    <a:pt x="28" y="50"/>
                    <a:pt x="29" y="49"/>
                    <a:pt x="30" y="49"/>
                  </a:cubicBezTo>
                  <a:cubicBezTo>
                    <a:pt x="32" y="48"/>
                    <a:pt x="34" y="48"/>
                    <a:pt x="35" y="50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7" y="53"/>
                    <a:pt x="38" y="55"/>
                    <a:pt x="39" y="57"/>
                  </a:cubicBezTo>
                  <a:cubicBezTo>
                    <a:pt x="39" y="58"/>
                    <a:pt x="39" y="58"/>
                    <a:pt x="39" y="58"/>
                  </a:cubicBezTo>
                  <a:cubicBezTo>
                    <a:pt x="40" y="58"/>
                    <a:pt x="41" y="58"/>
                    <a:pt x="41" y="58"/>
                  </a:cubicBezTo>
                  <a:cubicBezTo>
                    <a:pt x="41" y="58"/>
                    <a:pt x="41" y="57"/>
                    <a:pt x="41" y="56"/>
                  </a:cubicBezTo>
                  <a:cubicBezTo>
                    <a:pt x="41" y="55"/>
                    <a:pt x="41" y="54"/>
                    <a:pt x="42" y="53"/>
                  </a:cubicBezTo>
                  <a:cubicBezTo>
                    <a:pt x="42" y="52"/>
                    <a:pt x="43" y="52"/>
                    <a:pt x="45" y="52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7" y="52"/>
                    <a:pt x="49" y="53"/>
                    <a:pt x="49" y="55"/>
                  </a:cubicBezTo>
                  <a:cubicBezTo>
                    <a:pt x="50" y="57"/>
                    <a:pt x="50" y="58"/>
                    <a:pt x="51" y="60"/>
                  </a:cubicBezTo>
                  <a:cubicBezTo>
                    <a:pt x="51" y="60"/>
                    <a:pt x="51" y="60"/>
                    <a:pt x="51" y="60"/>
                  </a:cubicBezTo>
                  <a:cubicBezTo>
                    <a:pt x="51" y="60"/>
                    <a:pt x="51" y="59"/>
                    <a:pt x="52" y="59"/>
                  </a:cubicBezTo>
                  <a:cubicBezTo>
                    <a:pt x="52" y="58"/>
                    <a:pt x="52" y="57"/>
                    <a:pt x="52" y="56"/>
                  </a:cubicBezTo>
                  <a:cubicBezTo>
                    <a:pt x="53" y="55"/>
                    <a:pt x="53" y="55"/>
                    <a:pt x="55" y="54"/>
                  </a:cubicBezTo>
                  <a:cubicBezTo>
                    <a:pt x="55" y="54"/>
                    <a:pt x="55" y="54"/>
                    <a:pt x="55" y="54"/>
                  </a:cubicBezTo>
                  <a:cubicBezTo>
                    <a:pt x="58" y="54"/>
                    <a:pt x="59" y="56"/>
                    <a:pt x="59" y="57"/>
                  </a:cubicBezTo>
                  <a:cubicBezTo>
                    <a:pt x="61" y="58"/>
                    <a:pt x="61" y="60"/>
                    <a:pt x="62" y="61"/>
                  </a:cubicBezTo>
                  <a:cubicBezTo>
                    <a:pt x="63" y="63"/>
                    <a:pt x="63" y="63"/>
                    <a:pt x="64" y="63"/>
                  </a:cubicBezTo>
                  <a:cubicBezTo>
                    <a:pt x="64" y="63"/>
                    <a:pt x="64" y="63"/>
                    <a:pt x="64" y="63"/>
                  </a:cubicBezTo>
                  <a:cubicBezTo>
                    <a:pt x="63" y="59"/>
                    <a:pt x="66" y="57"/>
                    <a:pt x="67" y="57"/>
                  </a:cubicBezTo>
                  <a:cubicBezTo>
                    <a:pt x="67" y="57"/>
                    <a:pt x="68" y="57"/>
                    <a:pt x="68" y="57"/>
                  </a:cubicBezTo>
                  <a:cubicBezTo>
                    <a:pt x="69" y="57"/>
                    <a:pt x="71" y="57"/>
                    <a:pt x="72" y="60"/>
                  </a:cubicBezTo>
                  <a:cubicBezTo>
                    <a:pt x="72" y="60"/>
                    <a:pt x="72" y="60"/>
                    <a:pt x="72" y="60"/>
                  </a:cubicBezTo>
                  <a:cubicBezTo>
                    <a:pt x="72" y="60"/>
                    <a:pt x="72" y="61"/>
                    <a:pt x="73" y="61"/>
                  </a:cubicBezTo>
                  <a:cubicBezTo>
                    <a:pt x="74" y="63"/>
                    <a:pt x="75" y="64"/>
                    <a:pt x="76" y="64"/>
                  </a:cubicBezTo>
                  <a:cubicBezTo>
                    <a:pt x="76" y="64"/>
                    <a:pt x="76" y="64"/>
                    <a:pt x="76" y="64"/>
                  </a:cubicBezTo>
                  <a:cubicBezTo>
                    <a:pt x="76" y="64"/>
                    <a:pt x="76" y="64"/>
                    <a:pt x="76" y="64"/>
                  </a:cubicBezTo>
                  <a:cubicBezTo>
                    <a:pt x="76" y="64"/>
                    <a:pt x="76" y="63"/>
                    <a:pt x="75" y="62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82" y="59"/>
                    <a:pt x="83" y="61"/>
                    <a:pt x="85" y="63"/>
                  </a:cubicBezTo>
                  <a:cubicBezTo>
                    <a:pt x="85" y="63"/>
                    <a:pt x="86" y="64"/>
                    <a:pt x="86" y="64"/>
                  </a:cubicBezTo>
                  <a:cubicBezTo>
                    <a:pt x="87" y="65"/>
                    <a:pt x="90" y="66"/>
                    <a:pt x="92" y="66"/>
                  </a:cubicBezTo>
                  <a:cubicBezTo>
                    <a:pt x="92" y="66"/>
                    <a:pt x="92" y="65"/>
                    <a:pt x="91" y="65"/>
                  </a:cubicBezTo>
                  <a:cubicBezTo>
                    <a:pt x="91" y="64"/>
                    <a:pt x="91" y="63"/>
                    <a:pt x="91" y="61"/>
                  </a:cubicBezTo>
                  <a:cubicBezTo>
                    <a:pt x="90" y="59"/>
                    <a:pt x="91" y="57"/>
                    <a:pt x="93" y="56"/>
                  </a:cubicBezTo>
                  <a:cubicBezTo>
                    <a:pt x="94" y="55"/>
                    <a:pt x="94" y="55"/>
                    <a:pt x="94" y="55"/>
                  </a:cubicBezTo>
                  <a:cubicBezTo>
                    <a:pt x="95" y="54"/>
                    <a:pt x="96" y="54"/>
                    <a:pt x="97" y="54"/>
                  </a:cubicBezTo>
                  <a:cubicBezTo>
                    <a:pt x="99" y="54"/>
                    <a:pt x="100" y="55"/>
                    <a:pt x="101" y="57"/>
                  </a:cubicBezTo>
                  <a:cubicBezTo>
                    <a:pt x="101" y="57"/>
                    <a:pt x="101" y="57"/>
                    <a:pt x="101" y="57"/>
                  </a:cubicBezTo>
                  <a:cubicBezTo>
                    <a:pt x="104" y="55"/>
                    <a:pt x="107" y="55"/>
                    <a:pt x="108" y="57"/>
                  </a:cubicBezTo>
                  <a:cubicBezTo>
                    <a:pt x="109" y="58"/>
                    <a:pt x="109" y="59"/>
                    <a:pt x="109" y="61"/>
                  </a:cubicBezTo>
                  <a:cubicBezTo>
                    <a:pt x="115" y="61"/>
                    <a:pt x="121" y="62"/>
                    <a:pt x="127" y="62"/>
                  </a:cubicBezTo>
                  <a:cubicBezTo>
                    <a:pt x="136" y="63"/>
                    <a:pt x="136" y="63"/>
                    <a:pt x="136" y="63"/>
                  </a:cubicBezTo>
                  <a:cubicBezTo>
                    <a:pt x="138" y="63"/>
                    <a:pt x="138" y="62"/>
                    <a:pt x="138" y="62"/>
                  </a:cubicBezTo>
                  <a:cubicBezTo>
                    <a:pt x="139" y="60"/>
                    <a:pt x="141" y="59"/>
                    <a:pt x="141" y="59"/>
                  </a:cubicBezTo>
                  <a:cubicBezTo>
                    <a:pt x="142" y="59"/>
                    <a:pt x="143" y="60"/>
                    <a:pt x="143" y="60"/>
                  </a:cubicBezTo>
                  <a:cubicBezTo>
                    <a:pt x="144" y="59"/>
                    <a:pt x="145" y="58"/>
                    <a:pt x="146" y="58"/>
                  </a:cubicBezTo>
                  <a:cubicBezTo>
                    <a:pt x="148" y="58"/>
                    <a:pt x="150" y="61"/>
                    <a:pt x="151" y="62"/>
                  </a:cubicBezTo>
                  <a:cubicBezTo>
                    <a:pt x="151" y="62"/>
                    <a:pt x="150" y="62"/>
                    <a:pt x="150" y="62"/>
                  </a:cubicBezTo>
                  <a:cubicBezTo>
                    <a:pt x="151" y="65"/>
                    <a:pt x="151" y="65"/>
                    <a:pt x="151" y="65"/>
                  </a:cubicBezTo>
                  <a:cubicBezTo>
                    <a:pt x="151" y="62"/>
                    <a:pt x="151" y="62"/>
                    <a:pt x="151" y="62"/>
                  </a:cubicBezTo>
                  <a:cubicBezTo>
                    <a:pt x="152" y="65"/>
                    <a:pt x="152" y="65"/>
                    <a:pt x="152" y="65"/>
                  </a:cubicBezTo>
                  <a:cubicBezTo>
                    <a:pt x="152" y="62"/>
                    <a:pt x="152" y="62"/>
                    <a:pt x="152" y="62"/>
                  </a:cubicBezTo>
                  <a:cubicBezTo>
                    <a:pt x="152" y="62"/>
                    <a:pt x="152" y="62"/>
                    <a:pt x="152" y="62"/>
                  </a:cubicBezTo>
                  <a:cubicBezTo>
                    <a:pt x="157" y="62"/>
                    <a:pt x="160" y="61"/>
                    <a:pt x="163" y="58"/>
                  </a:cubicBezTo>
                  <a:cubicBezTo>
                    <a:pt x="167" y="54"/>
                    <a:pt x="170" y="51"/>
                    <a:pt x="173" y="48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4" y="46"/>
                    <a:pt x="174" y="46"/>
                    <a:pt x="174" y="46"/>
                  </a:cubicBezTo>
                  <a:cubicBezTo>
                    <a:pt x="175" y="44"/>
                    <a:pt x="175" y="42"/>
                    <a:pt x="176" y="40"/>
                  </a:cubicBezTo>
                  <a:cubicBezTo>
                    <a:pt x="177" y="37"/>
                    <a:pt x="178" y="34"/>
                    <a:pt x="177" y="31"/>
                  </a:cubicBezTo>
                  <a:cubicBezTo>
                    <a:pt x="177" y="31"/>
                    <a:pt x="177" y="30"/>
                    <a:pt x="177" y="29"/>
                  </a:cubicBezTo>
                  <a:cubicBezTo>
                    <a:pt x="176" y="27"/>
                    <a:pt x="175" y="24"/>
                    <a:pt x="178" y="20"/>
                  </a:cubicBezTo>
                  <a:cubicBezTo>
                    <a:pt x="178" y="20"/>
                    <a:pt x="178" y="19"/>
                    <a:pt x="178" y="19"/>
                  </a:cubicBezTo>
                  <a:cubicBezTo>
                    <a:pt x="178" y="17"/>
                    <a:pt x="178" y="15"/>
                    <a:pt x="181" y="13"/>
                  </a:cubicBezTo>
                  <a:cubicBezTo>
                    <a:pt x="181" y="13"/>
                    <a:pt x="181" y="13"/>
                    <a:pt x="181" y="12"/>
                  </a:cubicBezTo>
                  <a:cubicBezTo>
                    <a:pt x="181" y="12"/>
                    <a:pt x="181" y="11"/>
                    <a:pt x="181" y="11"/>
                  </a:cubicBezTo>
                  <a:cubicBezTo>
                    <a:pt x="181" y="7"/>
                    <a:pt x="183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6" y="6"/>
                    <a:pt x="188" y="6"/>
                    <a:pt x="188" y="7"/>
                  </a:cubicBezTo>
                  <a:cubicBezTo>
                    <a:pt x="190" y="8"/>
                    <a:pt x="190" y="10"/>
                    <a:pt x="190" y="11"/>
                  </a:cubicBezTo>
                  <a:cubicBezTo>
                    <a:pt x="189" y="11"/>
                    <a:pt x="189" y="11"/>
                    <a:pt x="189" y="12"/>
                  </a:cubicBezTo>
                  <a:cubicBezTo>
                    <a:pt x="190" y="12"/>
                    <a:pt x="190" y="12"/>
                    <a:pt x="190" y="12"/>
                  </a:cubicBezTo>
                  <a:cubicBezTo>
                    <a:pt x="190" y="12"/>
                    <a:pt x="190" y="12"/>
                    <a:pt x="190" y="12"/>
                  </a:cubicBezTo>
                  <a:cubicBezTo>
                    <a:pt x="190" y="12"/>
                    <a:pt x="191" y="11"/>
                    <a:pt x="192" y="11"/>
                  </a:cubicBezTo>
                  <a:cubicBezTo>
                    <a:pt x="194" y="10"/>
                    <a:pt x="195" y="8"/>
                    <a:pt x="196" y="5"/>
                  </a:cubicBezTo>
                  <a:cubicBezTo>
                    <a:pt x="197" y="2"/>
                    <a:pt x="199" y="1"/>
                    <a:pt x="202" y="1"/>
                  </a:cubicBezTo>
                  <a:cubicBezTo>
                    <a:pt x="204" y="1"/>
                    <a:pt x="206" y="1"/>
                    <a:pt x="207" y="2"/>
                  </a:cubicBezTo>
                  <a:cubicBezTo>
                    <a:pt x="211" y="4"/>
                    <a:pt x="213" y="11"/>
                    <a:pt x="211" y="16"/>
                  </a:cubicBezTo>
                  <a:cubicBezTo>
                    <a:pt x="211" y="17"/>
                    <a:pt x="211" y="17"/>
                    <a:pt x="211" y="18"/>
                  </a:cubicBezTo>
                  <a:cubicBezTo>
                    <a:pt x="210" y="19"/>
                    <a:pt x="210" y="20"/>
                    <a:pt x="210" y="20"/>
                  </a:cubicBezTo>
                  <a:cubicBezTo>
                    <a:pt x="209" y="21"/>
                    <a:pt x="209" y="22"/>
                    <a:pt x="209" y="22"/>
                  </a:cubicBezTo>
                  <a:cubicBezTo>
                    <a:pt x="209" y="22"/>
                    <a:pt x="209" y="23"/>
                    <a:pt x="209" y="23"/>
                  </a:cubicBezTo>
                  <a:cubicBezTo>
                    <a:pt x="209" y="23"/>
                    <a:pt x="209" y="23"/>
                    <a:pt x="209" y="23"/>
                  </a:cubicBezTo>
                  <a:cubicBezTo>
                    <a:pt x="211" y="23"/>
                    <a:pt x="211" y="23"/>
                    <a:pt x="211" y="23"/>
                  </a:cubicBezTo>
                  <a:cubicBezTo>
                    <a:pt x="211" y="25"/>
                    <a:pt x="211" y="25"/>
                    <a:pt x="211" y="25"/>
                  </a:cubicBezTo>
                  <a:cubicBezTo>
                    <a:pt x="212" y="28"/>
                    <a:pt x="213" y="28"/>
                    <a:pt x="214" y="28"/>
                  </a:cubicBezTo>
                  <a:cubicBezTo>
                    <a:pt x="215" y="28"/>
                    <a:pt x="216" y="28"/>
                    <a:pt x="217" y="27"/>
                  </a:cubicBezTo>
                  <a:cubicBezTo>
                    <a:pt x="218" y="27"/>
                    <a:pt x="219" y="27"/>
                    <a:pt x="220" y="27"/>
                  </a:cubicBezTo>
                  <a:cubicBezTo>
                    <a:pt x="275" y="27"/>
                    <a:pt x="329" y="27"/>
                    <a:pt x="384" y="27"/>
                  </a:cubicBezTo>
                  <a:cubicBezTo>
                    <a:pt x="420" y="27"/>
                    <a:pt x="456" y="27"/>
                    <a:pt x="492" y="27"/>
                  </a:cubicBezTo>
                  <a:cubicBezTo>
                    <a:pt x="493" y="27"/>
                    <a:pt x="495" y="27"/>
                    <a:pt x="496" y="27"/>
                  </a:cubicBezTo>
                  <a:cubicBezTo>
                    <a:pt x="497" y="27"/>
                    <a:pt x="498" y="27"/>
                    <a:pt x="499" y="27"/>
                  </a:cubicBezTo>
                  <a:cubicBezTo>
                    <a:pt x="499" y="27"/>
                    <a:pt x="499" y="27"/>
                    <a:pt x="499" y="27"/>
                  </a:cubicBezTo>
                  <a:cubicBezTo>
                    <a:pt x="499" y="24"/>
                    <a:pt x="501" y="23"/>
                    <a:pt x="503" y="22"/>
                  </a:cubicBezTo>
                  <a:cubicBezTo>
                    <a:pt x="502" y="20"/>
                    <a:pt x="501" y="18"/>
                    <a:pt x="500" y="16"/>
                  </a:cubicBezTo>
                  <a:cubicBezTo>
                    <a:pt x="498" y="11"/>
                    <a:pt x="499" y="6"/>
                    <a:pt x="503" y="3"/>
                  </a:cubicBezTo>
                  <a:cubicBezTo>
                    <a:pt x="506" y="0"/>
                    <a:pt x="508" y="0"/>
                    <a:pt x="511" y="1"/>
                  </a:cubicBezTo>
                  <a:cubicBezTo>
                    <a:pt x="515" y="2"/>
                    <a:pt x="517" y="5"/>
                    <a:pt x="516" y="8"/>
                  </a:cubicBezTo>
                  <a:cubicBezTo>
                    <a:pt x="516" y="8"/>
                    <a:pt x="516" y="9"/>
                    <a:pt x="516" y="9"/>
                  </a:cubicBezTo>
                  <a:cubicBezTo>
                    <a:pt x="517" y="9"/>
                    <a:pt x="517" y="9"/>
                    <a:pt x="517" y="9"/>
                  </a:cubicBezTo>
                  <a:cubicBezTo>
                    <a:pt x="519" y="9"/>
                    <a:pt x="520" y="10"/>
                    <a:pt x="521" y="11"/>
                  </a:cubicBezTo>
                  <a:cubicBezTo>
                    <a:pt x="521" y="10"/>
                    <a:pt x="521" y="10"/>
                    <a:pt x="521" y="9"/>
                  </a:cubicBezTo>
                  <a:cubicBezTo>
                    <a:pt x="521" y="7"/>
                    <a:pt x="523" y="5"/>
                    <a:pt x="526" y="5"/>
                  </a:cubicBezTo>
                  <a:cubicBezTo>
                    <a:pt x="528" y="5"/>
                    <a:pt x="529" y="6"/>
                    <a:pt x="529" y="6"/>
                  </a:cubicBezTo>
                  <a:cubicBezTo>
                    <a:pt x="531" y="8"/>
                    <a:pt x="530" y="9"/>
                    <a:pt x="530" y="10"/>
                  </a:cubicBezTo>
                  <a:cubicBezTo>
                    <a:pt x="530" y="11"/>
                    <a:pt x="530" y="11"/>
                    <a:pt x="530" y="12"/>
                  </a:cubicBezTo>
                  <a:cubicBezTo>
                    <a:pt x="530" y="12"/>
                    <a:pt x="530" y="13"/>
                    <a:pt x="530" y="13"/>
                  </a:cubicBezTo>
                  <a:cubicBezTo>
                    <a:pt x="531" y="13"/>
                    <a:pt x="534" y="13"/>
                    <a:pt x="534" y="17"/>
                  </a:cubicBezTo>
                  <a:cubicBezTo>
                    <a:pt x="534" y="18"/>
                    <a:pt x="534" y="19"/>
                    <a:pt x="534" y="20"/>
                  </a:cubicBezTo>
                  <a:cubicBezTo>
                    <a:pt x="534" y="22"/>
                    <a:pt x="534" y="22"/>
                    <a:pt x="535" y="23"/>
                  </a:cubicBezTo>
                  <a:cubicBezTo>
                    <a:pt x="536" y="23"/>
                    <a:pt x="536" y="24"/>
                    <a:pt x="536" y="25"/>
                  </a:cubicBezTo>
                  <a:cubicBezTo>
                    <a:pt x="536" y="26"/>
                    <a:pt x="536" y="27"/>
                    <a:pt x="536" y="28"/>
                  </a:cubicBezTo>
                  <a:cubicBezTo>
                    <a:pt x="534" y="30"/>
                    <a:pt x="534" y="32"/>
                    <a:pt x="535" y="36"/>
                  </a:cubicBezTo>
                  <a:cubicBezTo>
                    <a:pt x="535" y="37"/>
                    <a:pt x="535" y="38"/>
                    <a:pt x="536" y="39"/>
                  </a:cubicBezTo>
                  <a:cubicBezTo>
                    <a:pt x="537" y="49"/>
                    <a:pt x="544" y="54"/>
                    <a:pt x="551" y="60"/>
                  </a:cubicBezTo>
                  <a:cubicBezTo>
                    <a:pt x="552" y="61"/>
                    <a:pt x="552" y="61"/>
                    <a:pt x="552" y="61"/>
                  </a:cubicBezTo>
                  <a:cubicBezTo>
                    <a:pt x="553" y="62"/>
                    <a:pt x="554" y="62"/>
                    <a:pt x="556" y="62"/>
                  </a:cubicBezTo>
                  <a:cubicBezTo>
                    <a:pt x="557" y="62"/>
                    <a:pt x="558" y="62"/>
                    <a:pt x="559" y="62"/>
                  </a:cubicBezTo>
                  <a:cubicBezTo>
                    <a:pt x="559" y="62"/>
                    <a:pt x="560" y="62"/>
                    <a:pt x="561" y="62"/>
                  </a:cubicBezTo>
                  <a:cubicBezTo>
                    <a:pt x="561" y="62"/>
                    <a:pt x="561" y="61"/>
                    <a:pt x="561" y="61"/>
                  </a:cubicBezTo>
                  <a:cubicBezTo>
                    <a:pt x="562" y="60"/>
                    <a:pt x="563" y="57"/>
                    <a:pt x="569" y="59"/>
                  </a:cubicBezTo>
                  <a:cubicBezTo>
                    <a:pt x="569" y="60"/>
                    <a:pt x="570" y="60"/>
                    <a:pt x="571" y="60"/>
                  </a:cubicBezTo>
                  <a:cubicBezTo>
                    <a:pt x="572" y="61"/>
                    <a:pt x="574" y="62"/>
                    <a:pt x="575" y="62"/>
                  </a:cubicBezTo>
                  <a:cubicBezTo>
                    <a:pt x="584" y="62"/>
                    <a:pt x="595" y="61"/>
                    <a:pt x="605" y="60"/>
                  </a:cubicBezTo>
                  <a:cubicBezTo>
                    <a:pt x="605" y="58"/>
                    <a:pt x="605" y="57"/>
                    <a:pt x="606" y="56"/>
                  </a:cubicBezTo>
                  <a:cubicBezTo>
                    <a:pt x="607" y="55"/>
                    <a:pt x="609" y="54"/>
                    <a:pt x="612" y="56"/>
                  </a:cubicBezTo>
                  <a:cubicBezTo>
                    <a:pt x="613" y="56"/>
                    <a:pt x="613" y="56"/>
                    <a:pt x="613" y="56"/>
                  </a:cubicBezTo>
                  <a:cubicBezTo>
                    <a:pt x="614" y="56"/>
                    <a:pt x="614" y="56"/>
                    <a:pt x="614" y="56"/>
                  </a:cubicBezTo>
                  <a:cubicBezTo>
                    <a:pt x="615" y="54"/>
                    <a:pt x="617" y="54"/>
                    <a:pt x="618" y="54"/>
                  </a:cubicBezTo>
                  <a:cubicBezTo>
                    <a:pt x="619" y="54"/>
                    <a:pt x="620" y="55"/>
                    <a:pt x="620" y="55"/>
                  </a:cubicBezTo>
                  <a:cubicBezTo>
                    <a:pt x="622" y="56"/>
                    <a:pt x="623" y="57"/>
                    <a:pt x="623" y="58"/>
                  </a:cubicBezTo>
                  <a:cubicBezTo>
                    <a:pt x="624" y="59"/>
                    <a:pt x="623" y="61"/>
                    <a:pt x="623" y="61"/>
                  </a:cubicBezTo>
                  <a:cubicBezTo>
                    <a:pt x="622" y="62"/>
                    <a:pt x="622" y="63"/>
                    <a:pt x="622" y="64"/>
                  </a:cubicBezTo>
                  <a:cubicBezTo>
                    <a:pt x="621" y="64"/>
                    <a:pt x="621" y="64"/>
                    <a:pt x="621" y="64"/>
                  </a:cubicBezTo>
                  <a:cubicBezTo>
                    <a:pt x="621" y="65"/>
                    <a:pt x="621" y="65"/>
                    <a:pt x="621" y="65"/>
                  </a:cubicBezTo>
                  <a:cubicBezTo>
                    <a:pt x="621" y="65"/>
                    <a:pt x="622" y="66"/>
                    <a:pt x="623" y="66"/>
                  </a:cubicBezTo>
                  <a:cubicBezTo>
                    <a:pt x="626" y="66"/>
                    <a:pt x="628" y="64"/>
                    <a:pt x="630" y="61"/>
                  </a:cubicBezTo>
                  <a:cubicBezTo>
                    <a:pt x="631" y="61"/>
                    <a:pt x="631" y="60"/>
                    <a:pt x="632" y="59"/>
                  </a:cubicBezTo>
                  <a:cubicBezTo>
                    <a:pt x="633" y="58"/>
                    <a:pt x="633" y="58"/>
                    <a:pt x="633" y="58"/>
                  </a:cubicBezTo>
                  <a:cubicBezTo>
                    <a:pt x="635" y="59"/>
                    <a:pt x="635" y="59"/>
                    <a:pt x="635" y="59"/>
                  </a:cubicBezTo>
                  <a:cubicBezTo>
                    <a:pt x="636" y="59"/>
                    <a:pt x="638" y="61"/>
                    <a:pt x="637" y="64"/>
                  </a:cubicBezTo>
                  <a:cubicBezTo>
                    <a:pt x="638" y="64"/>
                    <a:pt x="639" y="64"/>
                    <a:pt x="639" y="64"/>
                  </a:cubicBezTo>
                  <a:cubicBezTo>
                    <a:pt x="640" y="62"/>
                    <a:pt x="641" y="61"/>
                    <a:pt x="642" y="61"/>
                  </a:cubicBezTo>
                  <a:cubicBezTo>
                    <a:pt x="642" y="60"/>
                    <a:pt x="643" y="60"/>
                    <a:pt x="643" y="59"/>
                  </a:cubicBezTo>
                  <a:cubicBezTo>
                    <a:pt x="643" y="57"/>
                    <a:pt x="646" y="56"/>
                    <a:pt x="648" y="57"/>
                  </a:cubicBezTo>
                  <a:cubicBezTo>
                    <a:pt x="649" y="57"/>
                    <a:pt x="650" y="59"/>
                    <a:pt x="650" y="61"/>
                  </a:cubicBezTo>
                  <a:cubicBezTo>
                    <a:pt x="650" y="62"/>
                    <a:pt x="650" y="62"/>
                    <a:pt x="649" y="63"/>
                  </a:cubicBezTo>
                  <a:cubicBezTo>
                    <a:pt x="651" y="63"/>
                    <a:pt x="651" y="63"/>
                    <a:pt x="652" y="62"/>
                  </a:cubicBezTo>
                  <a:cubicBezTo>
                    <a:pt x="652" y="60"/>
                    <a:pt x="653" y="59"/>
                    <a:pt x="654" y="58"/>
                  </a:cubicBezTo>
                  <a:cubicBezTo>
                    <a:pt x="654" y="58"/>
                    <a:pt x="655" y="58"/>
                    <a:pt x="655" y="57"/>
                  </a:cubicBezTo>
                  <a:cubicBezTo>
                    <a:pt x="656" y="56"/>
                    <a:pt x="656" y="54"/>
                    <a:pt x="659" y="54"/>
                  </a:cubicBezTo>
                  <a:cubicBezTo>
                    <a:pt x="659" y="54"/>
                    <a:pt x="660" y="55"/>
                    <a:pt x="660" y="55"/>
                  </a:cubicBezTo>
                  <a:cubicBezTo>
                    <a:pt x="661" y="55"/>
                    <a:pt x="663" y="56"/>
                    <a:pt x="662" y="59"/>
                  </a:cubicBezTo>
                  <a:cubicBezTo>
                    <a:pt x="663" y="59"/>
                    <a:pt x="663" y="60"/>
                    <a:pt x="662" y="61"/>
                  </a:cubicBezTo>
                  <a:cubicBezTo>
                    <a:pt x="663" y="61"/>
                    <a:pt x="664" y="60"/>
                    <a:pt x="665" y="60"/>
                  </a:cubicBezTo>
                  <a:cubicBezTo>
                    <a:pt x="666" y="59"/>
                    <a:pt x="667" y="57"/>
                    <a:pt x="668" y="56"/>
                  </a:cubicBezTo>
                  <a:cubicBezTo>
                    <a:pt x="668" y="52"/>
                    <a:pt x="670" y="52"/>
                    <a:pt x="671" y="52"/>
                  </a:cubicBezTo>
                  <a:cubicBezTo>
                    <a:pt x="672" y="52"/>
                    <a:pt x="672" y="52"/>
                    <a:pt x="672" y="52"/>
                  </a:cubicBezTo>
                  <a:cubicBezTo>
                    <a:pt x="673" y="52"/>
                    <a:pt x="675" y="53"/>
                    <a:pt x="675" y="56"/>
                  </a:cubicBezTo>
                  <a:cubicBezTo>
                    <a:pt x="675" y="57"/>
                    <a:pt x="675" y="57"/>
                    <a:pt x="675" y="58"/>
                  </a:cubicBezTo>
                  <a:cubicBezTo>
                    <a:pt x="677" y="58"/>
                    <a:pt x="678" y="58"/>
                    <a:pt x="678" y="56"/>
                  </a:cubicBezTo>
                  <a:cubicBezTo>
                    <a:pt x="678" y="54"/>
                    <a:pt x="679" y="53"/>
                    <a:pt x="681" y="51"/>
                  </a:cubicBezTo>
                  <a:cubicBezTo>
                    <a:pt x="681" y="50"/>
                    <a:pt x="682" y="50"/>
                    <a:pt x="682" y="49"/>
                  </a:cubicBezTo>
                  <a:cubicBezTo>
                    <a:pt x="685" y="45"/>
                    <a:pt x="685" y="45"/>
                    <a:pt x="685" y="45"/>
                  </a:cubicBezTo>
                  <a:cubicBezTo>
                    <a:pt x="687" y="50"/>
                    <a:pt x="687" y="50"/>
                    <a:pt x="687" y="50"/>
                  </a:cubicBezTo>
                  <a:cubicBezTo>
                    <a:pt x="687" y="50"/>
                    <a:pt x="688" y="51"/>
                    <a:pt x="688" y="51"/>
                  </a:cubicBezTo>
                  <a:cubicBezTo>
                    <a:pt x="688" y="53"/>
                    <a:pt x="689" y="54"/>
                    <a:pt x="689" y="54"/>
                  </a:cubicBezTo>
                  <a:cubicBezTo>
                    <a:pt x="689" y="54"/>
                    <a:pt x="690" y="54"/>
                    <a:pt x="691" y="54"/>
                  </a:cubicBezTo>
                  <a:cubicBezTo>
                    <a:pt x="690" y="53"/>
                    <a:pt x="690" y="52"/>
                    <a:pt x="691" y="51"/>
                  </a:cubicBezTo>
                  <a:cubicBezTo>
                    <a:pt x="692" y="49"/>
                    <a:pt x="694" y="49"/>
                    <a:pt x="695" y="48"/>
                  </a:cubicBezTo>
                  <a:cubicBezTo>
                    <a:pt x="695" y="48"/>
                    <a:pt x="695" y="48"/>
                    <a:pt x="695" y="48"/>
                  </a:cubicBezTo>
                  <a:cubicBezTo>
                    <a:pt x="696" y="48"/>
                    <a:pt x="697" y="47"/>
                    <a:pt x="698" y="47"/>
                  </a:cubicBezTo>
                  <a:cubicBezTo>
                    <a:pt x="699" y="47"/>
                    <a:pt x="699" y="47"/>
                    <a:pt x="699" y="47"/>
                  </a:cubicBezTo>
                  <a:cubicBezTo>
                    <a:pt x="701" y="48"/>
                    <a:pt x="701" y="48"/>
                    <a:pt x="701" y="48"/>
                  </a:cubicBezTo>
                  <a:cubicBezTo>
                    <a:pt x="702" y="49"/>
                    <a:pt x="702" y="50"/>
                    <a:pt x="702" y="52"/>
                  </a:cubicBezTo>
                  <a:cubicBezTo>
                    <a:pt x="702" y="52"/>
                    <a:pt x="702" y="52"/>
                    <a:pt x="703" y="53"/>
                  </a:cubicBezTo>
                  <a:cubicBezTo>
                    <a:pt x="704" y="54"/>
                    <a:pt x="705" y="55"/>
                    <a:pt x="706" y="57"/>
                  </a:cubicBezTo>
                  <a:cubicBezTo>
                    <a:pt x="706" y="57"/>
                    <a:pt x="707" y="57"/>
                    <a:pt x="707" y="58"/>
                  </a:cubicBezTo>
                  <a:cubicBezTo>
                    <a:pt x="707" y="59"/>
                    <a:pt x="708" y="59"/>
                    <a:pt x="708" y="60"/>
                  </a:cubicBezTo>
                  <a:cubicBezTo>
                    <a:pt x="708" y="62"/>
                    <a:pt x="709" y="62"/>
                    <a:pt x="709" y="62"/>
                  </a:cubicBezTo>
                  <a:cubicBezTo>
                    <a:pt x="709" y="62"/>
                    <a:pt x="710" y="62"/>
                    <a:pt x="711" y="62"/>
                  </a:cubicBezTo>
                  <a:cubicBezTo>
                    <a:pt x="714" y="60"/>
                    <a:pt x="714" y="60"/>
                    <a:pt x="714" y="60"/>
                  </a:cubicBezTo>
                  <a:cubicBezTo>
                    <a:pt x="715" y="63"/>
                    <a:pt x="715" y="63"/>
                    <a:pt x="715" y="63"/>
                  </a:cubicBezTo>
                  <a:cubicBezTo>
                    <a:pt x="716" y="69"/>
                    <a:pt x="714" y="72"/>
                    <a:pt x="709" y="75"/>
                  </a:cubicBezTo>
                  <a:cubicBezTo>
                    <a:pt x="707" y="76"/>
                    <a:pt x="705" y="77"/>
                    <a:pt x="704" y="77"/>
                  </a:cubicBezTo>
                  <a:cubicBezTo>
                    <a:pt x="701" y="78"/>
                    <a:pt x="699" y="79"/>
                    <a:pt x="697" y="81"/>
                  </a:cubicBezTo>
                  <a:cubicBezTo>
                    <a:pt x="695" y="82"/>
                    <a:pt x="694" y="82"/>
                    <a:pt x="693" y="83"/>
                  </a:cubicBezTo>
                  <a:cubicBezTo>
                    <a:pt x="689" y="84"/>
                    <a:pt x="686" y="86"/>
                    <a:pt x="684" y="89"/>
                  </a:cubicBezTo>
                  <a:cubicBezTo>
                    <a:pt x="684" y="90"/>
                    <a:pt x="684" y="90"/>
                    <a:pt x="684" y="90"/>
                  </a:cubicBezTo>
                  <a:cubicBezTo>
                    <a:pt x="682" y="90"/>
                    <a:pt x="682" y="90"/>
                    <a:pt x="682" y="90"/>
                  </a:cubicBezTo>
                  <a:cubicBezTo>
                    <a:pt x="680" y="90"/>
                    <a:pt x="679" y="91"/>
                    <a:pt x="678" y="93"/>
                  </a:cubicBezTo>
                  <a:cubicBezTo>
                    <a:pt x="676" y="94"/>
                    <a:pt x="675" y="95"/>
                    <a:pt x="673" y="96"/>
                  </a:cubicBezTo>
                  <a:cubicBezTo>
                    <a:pt x="671" y="97"/>
                    <a:pt x="670" y="98"/>
                    <a:pt x="668" y="99"/>
                  </a:cubicBezTo>
                  <a:cubicBezTo>
                    <a:pt x="666" y="101"/>
                    <a:pt x="665" y="101"/>
                    <a:pt x="663" y="102"/>
                  </a:cubicBezTo>
                  <a:cubicBezTo>
                    <a:pt x="662" y="103"/>
                    <a:pt x="661" y="104"/>
                    <a:pt x="660" y="104"/>
                  </a:cubicBezTo>
                  <a:cubicBezTo>
                    <a:pt x="659" y="106"/>
                    <a:pt x="656" y="108"/>
                    <a:pt x="653" y="108"/>
                  </a:cubicBezTo>
                  <a:cubicBezTo>
                    <a:pt x="651" y="109"/>
                    <a:pt x="648" y="110"/>
                    <a:pt x="647" y="112"/>
                  </a:cubicBezTo>
                  <a:cubicBezTo>
                    <a:pt x="645" y="114"/>
                    <a:pt x="641" y="116"/>
                    <a:pt x="639" y="117"/>
                  </a:cubicBezTo>
                  <a:cubicBezTo>
                    <a:pt x="637" y="117"/>
                    <a:pt x="636" y="118"/>
                    <a:pt x="635" y="119"/>
                  </a:cubicBezTo>
                  <a:cubicBezTo>
                    <a:pt x="634" y="119"/>
                    <a:pt x="632" y="120"/>
                    <a:pt x="631" y="120"/>
                  </a:cubicBezTo>
                  <a:cubicBezTo>
                    <a:pt x="628" y="122"/>
                    <a:pt x="625" y="123"/>
                    <a:pt x="622" y="125"/>
                  </a:cubicBezTo>
                  <a:cubicBezTo>
                    <a:pt x="616" y="127"/>
                    <a:pt x="610" y="130"/>
                    <a:pt x="604" y="132"/>
                  </a:cubicBezTo>
                  <a:cubicBezTo>
                    <a:pt x="603" y="132"/>
                    <a:pt x="602" y="133"/>
                    <a:pt x="601" y="133"/>
                  </a:cubicBezTo>
                  <a:cubicBezTo>
                    <a:pt x="601" y="133"/>
                    <a:pt x="601" y="133"/>
                    <a:pt x="601" y="133"/>
                  </a:cubicBezTo>
                  <a:lnTo>
                    <a:pt x="113" y="133"/>
                  </a:lnTo>
                  <a:close/>
                  <a:moveTo>
                    <a:pt x="71" y="110"/>
                  </a:moveTo>
                  <a:cubicBezTo>
                    <a:pt x="75" y="111"/>
                    <a:pt x="79" y="112"/>
                    <a:pt x="82" y="114"/>
                  </a:cubicBezTo>
                  <a:cubicBezTo>
                    <a:pt x="84" y="115"/>
                    <a:pt x="85" y="116"/>
                    <a:pt x="87" y="117"/>
                  </a:cubicBezTo>
                  <a:cubicBezTo>
                    <a:pt x="96" y="121"/>
                    <a:pt x="105" y="125"/>
                    <a:pt x="113" y="128"/>
                  </a:cubicBezTo>
                  <a:cubicBezTo>
                    <a:pt x="599" y="128"/>
                    <a:pt x="599" y="128"/>
                    <a:pt x="599" y="128"/>
                  </a:cubicBezTo>
                  <a:cubicBezTo>
                    <a:pt x="600" y="128"/>
                    <a:pt x="601" y="127"/>
                    <a:pt x="602" y="127"/>
                  </a:cubicBezTo>
                  <a:cubicBezTo>
                    <a:pt x="608" y="125"/>
                    <a:pt x="614" y="123"/>
                    <a:pt x="620" y="120"/>
                  </a:cubicBezTo>
                  <a:cubicBezTo>
                    <a:pt x="623" y="118"/>
                    <a:pt x="626" y="117"/>
                    <a:pt x="629" y="116"/>
                  </a:cubicBezTo>
                  <a:cubicBezTo>
                    <a:pt x="630" y="115"/>
                    <a:pt x="631" y="114"/>
                    <a:pt x="632" y="114"/>
                  </a:cubicBezTo>
                  <a:cubicBezTo>
                    <a:pt x="634" y="113"/>
                    <a:pt x="635" y="112"/>
                    <a:pt x="637" y="112"/>
                  </a:cubicBezTo>
                  <a:cubicBezTo>
                    <a:pt x="638" y="111"/>
                    <a:pt x="641" y="110"/>
                    <a:pt x="643" y="108"/>
                  </a:cubicBezTo>
                  <a:cubicBezTo>
                    <a:pt x="645" y="106"/>
                    <a:pt x="649" y="104"/>
                    <a:pt x="652" y="103"/>
                  </a:cubicBezTo>
                  <a:cubicBezTo>
                    <a:pt x="654" y="103"/>
                    <a:pt x="655" y="102"/>
                    <a:pt x="657" y="100"/>
                  </a:cubicBezTo>
                  <a:cubicBezTo>
                    <a:pt x="658" y="99"/>
                    <a:pt x="659" y="98"/>
                    <a:pt x="661" y="98"/>
                  </a:cubicBezTo>
                  <a:cubicBezTo>
                    <a:pt x="662" y="97"/>
                    <a:pt x="663" y="96"/>
                    <a:pt x="665" y="95"/>
                  </a:cubicBezTo>
                  <a:cubicBezTo>
                    <a:pt x="667" y="94"/>
                    <a:pt x="669" y="92"/>
                    <a:pt x="671" y="91"/>
                  </a:cubicBezTo>
                  <a:cubicBezTo>
                    <a:pt x="672" y="91"/>
                    <a:pt x="673" y="90"/>
                    <a:pt x="674" y="89"/>
                  </a:cubicBezTo>
                  <a:cubicBezTo>
                    <a:pt x="676" y="87"/>
                    <a:pt x="677" y="86"/>
                    <a:pt x="680" y="85"/>
                  </a:cubicBezTo>
                  <a:cubicBezTo>
                    <a:pt x="683" y="81"/>
                    <a:pt x="687" y="79"/>
                    <a:pt x="691" y="78"/>
                  </a:cubicBezTo>
                  <a:cubicBezTo>
                    <a:pt x="692" y="77"/>
                    <a:pt x="693" y="77"/>
                    <a:pt x="694" y="76"/>
                  </a:cubicBezTo>
                  <a:cubicBezTo>
                    <a:pt x="697" y="75"/>
                    <a:pt x="699" y="74"/>
                    <a:pt x="701" y="73"/>
                  </a:cubicBezTo>
                  <a:cubicBezTo>
                    <a:pt x="703" y="72"/>
                    <a:pt x="705" y="71"/>
                    <a:pt x="706" y="70"/>
                  </a:cubicBezTo>
                  <a:cubicBezTo>
                    <a:pt x="708" y="70"/>
                    <a:pt x="709" y="69"/>
                    <a:pt x="709" y="68"/>
                  </a:cubicBezTo>
                  <a:cubicBezTo>
                    <a:pt x="707" y="68"/>
                    <a:pt x="704" y="67"/>
                    <a:pt x="703" y="62"/>
                  </a:cubicBezTo>
                  <a:cubicBezTo>
                    <a:pt x="703" y="62"/>
                    <a:pt x="702" y="61"/>
                    <a:pt x="702" y="60"/>
                  </a:cubicBezTo>
                  <a:cubicBezTo>
                    <a:pt x="702" y="60"/>
                    <a:pt x="701" y="59"/>
                    <a:pt x="701" y="58"/>
                  </a:cubicBezTo>
                  <a:cubicBezTo>
                    <a:pt x="701" y="58"/>
                    <a:pt x="700" y="57"/>
                    <a:pt x="700" y="57"/>
                  </a:cubicBezTo>
                  <a:cubicBezTo>
                    <a:pt x="699" y="56"/>
                    <a:pt x="698" y="55"/>
                    <a:pt x="697" y="54"/>
                  </a:cubicBezTo>
                  <a:cubicBezTo>
                    <a:pt x="697" y="55"/>
                    <a:pt x="697" y="55"/>
                    <a:pt x="697" y="55"/>
                  </a:cubicBezTo>
                  <a:cubicBezTo>
                    <a:pt x="697" y="57"/>
                    <a:pt x="695" y="57"/>
                    <a:pt x="695" y="58"/>
                  </a:cubicBezTo>
                  <a:cubicBezTo>
                    <a:pt x="693" y="59"/>
                    <a:pt x="691" y="60"/>
                    <a:pt x="689" y="60"/>
                  </a:cubicBezTo>
                  <a:cubicBezTo>
                    <a:pt x="687" y="60"/>
                    <a:pt x="685" y="59"/>
                    <a:pt x="684" y="56"/>
                  </a:cubicBezTo>
                  <a:cubicBezTo>
                    <a:pt x="683" y="56"/>
                    <a:pt x="683" y="57"/>
                    <a:pt x="683" y="57"/>
                  </a:cubicBezTo>
                  <a:cubicBezTo>
                    <a:pt x="682" y="63"/>
                    <a:pt x="677" y="63"/>
                    <a:pt x="675" y="63"/>
                  </a:cubicBezTo>
                  <a:cubicBezTo>
                    <a:pt x="674" y="63"/>
                    <a:pt x="674" y="63"/>
                    <a:pt x="674" y="63"/>
                  </a:cubicBezTo>
                  <a:cubicBezTo>
                    <a:pt x="672" y="63"/>
                    <a:pt x="671" y="63"/>
                    <a:pt x="671" y="62"/>
                  </a:cubicBezTo>
                  <a:cubicBezTo>
                    <a:pt x="671" y="62"/>
                    <a:pt x="670" y="62"/>
                    <a:pt x="670" y="62"/>
                  </a:cubicBezTo>
                  <a:cubicBezTo>
                    <a:pt x="670" y="62"/>
                    <a:pt x="670" y="63"/>
                    <a:pt x="669" y="63"/>
                  </a:cubicBezTo>
                  <a:cubicBezTo>
                    <a:pt x="667" y="66"/>
                    <a:pt x="663" y="67"/>
                    <a:pt x="660" y="66"/>
                  </a:cubicBezTo>
                  <a:cubicBezTo>
                    <a:pt x="658" y="66"/>
                    <a:pt x="657" y="65"/>
                    <a:pt x="657" y="64"/>
                  </a:cubicBezTo>
                  <a:cubicBezTo>
                    <a:pt x="657" y="64"/>
                    <a:pt x="657" y="64"/>
                    <a:pt x="657" y="64"/>
                  </a:cubicBezTo>
                  <a:cubicBezTo>
                    <a:pt x="656" y="67"/>
                    <a:pt x="653" y="68"/>
                    <a:pt x="650" y="68"/>
                  </a:cubicBezTo>
                  <a:cubicBezTo>
                    <a:pt x="649" y="68"/>
                    <a:pt x="648" y="68"/>
                    <a:pt x="647" y="68"/>
                  </a:cubicBezTo>
                  <a:cubicBezTo>
                    <a:pt x="645" y="68"/>
                    <a:pt x="645" y="67"/>
                    <a:pt x="644" y="66"/>
                  </a:cubicBezTo>
                  <a:cubicBezTo>
                    <a:pt x="644" y="66"/>
                    <a:pt x="644" y="66"/>
                    <a:pt x="644" y="66"/>
                  </a:cubicBezTo>
                  <a:cubicBezTo>
                    <a:pt x="644" y="66"/>
                    <a:pt x="644" y="66"/>
                    <a:pt x="644" y="66"/>
                  </a:cubicBezTo>
                  <a:cubicBezTo>
                    <a:pt x="643" y="69"/>
                    <a:pt x="639" y="70"/>
                    <a:pt x="637" y="70"/>
                  </a:cubicBezTo>
                  <a:cubicBezTo>
                    <a:pt x="637" y="70"/>
                    <a:pt x="636" y="70"/>
                    <a:pt x="636" y="70"/>
                  </a:cubicBezTo>
                  <a:cubicBezTo>
                    <a:pt x="636" y="70"/>
                    <a:pt x="636" y="70"/>
                    <a:pt x="636" y="70"/>
                  </a:cubicBezTo>
                  <a:cubicBezTo>
                    <a:pt x="634" y="70"/>
                    <a:pt x="633" y="69"/>
                    <a:pt x="633" y="69"/>
                  </a:cubicBezTo>
                  <a:cubicBezTo>
                    <a:pt x="632" y="68"/>
                    <a:pt x="632" y="68"/>
                    <a:pt x="632" y="67"/>
                  </a:cubicBezTo>
                  <a:cubicBezTo>
                    <a:pt x="630" y="69"/>
                    <a:pt x="627" y="71"/>
                    <a:pt x="622" y="71"/>
                  </a:cubicBezTo>
                  <a:cubicBezTo>
                    <a:pt x="620" y="71"/>
                    <a:pt x="618" y="70"/>
                    <a:pt x="616" y="69"/>
                  </a:cubicBezTo>
                  <a:cubicBezTo>
                    <a:pt x="615" y="67"/>
                    <a:pt x="615" y="65"/>
                    <a:pt x="616" y="63"/>
                  </a:cubicBezTo>
                  <a:cubicBezTo>
                    <a:pt x="616" y="62"/>
                    <a:pt x="617" y="61"/>
                    <a:pt x="617" y="61"/>
                  </a:cubicBezTo>
                  <a:cubicBezTo>
                    <a:pt x="617" y="60"/>
                    <a:pt x="617" y="60"/>
                    <a:pt x="618" y="60"/>
                  </a:cubicBezTo>
                  <a:cubicBezTo>
                    <a:pt x="618" y="60"/>
                    <a:pt x="618" y="60"/>
                    <a:pt x="618" y="60"/>
                  </a:cubicBezTo>
                  <a:cubicBezTo>
                    <a:pt x="616" y="61"/>
                    <a:pt x="615" y="61"/>
                    <a:pt x="613" y="61"/>
                  </a:cubicBezTo>
                  <a:cubicBezTo>
                    <a:pt x="612" y="61"/>
                    <a:pt x="611" y="61"/>
                    <a:pt x="610" y="61"/>
                  </a:cubicBezTo>
                  <a:cubicBezTo>
                    <a:pt x="610" y="62"/>
                    <a:pt x="610" y="63"/>
                    <a:pt x="609" y="64"/>
                  </a:cubicBezTo>
                  <a:cubicBezTo>
                    <a:pt x="608" y="65"/>
                    <a:pt x="607" y="65"/>
                    <a:pt x="606" y="66"/>
                  </a:cubicBezTo>
                  <a:cubicBezTo>
                    <a:pt x="595" y="67"/>
                    <a:pt x="585" y="67"/>
                    <a:pt x="576" y="67"/>
                  </a:cubicBezTo>
                  <a:cubicBezTo>
                    <a:pt x="576" y="67"/>
                    <a:pt x="576" y="67"/>
                    <a:pt x="576" y="67"/>
                  </a:cubicBezTo>
                  <a:cubicBezTo>
                    <a:pt x="572" y="67"/>
                    <a:pt x="570" y="66"/>
                    <a:pt x="568" y="65"/>
                  </a:cubicBezTo>
                  <a:cubicBezTo>
                    <a:pt x="568" y="65"/>
                    <a:pt x="567" y="64"/>
                    <a:pt x="567" y="64"/>
                  </a:cubicBezTo>
                  <a:cubicBezTo>
                    <a:pt x="566" y="64"/>
                    <a:pt x="566" y="64"/>
                    <a:pt x="566" y="64"/>
                  </a:cubicBezTo>
                  <a:cubicBezTo>
                    <a:pt x="566" y="64"/>
                    <a:pt x="566" y="64"/>
                    <a:pt x="565" y="64"/>
                  </a:cubicBezTo>
                  <a:cubicBezTo>
                    <a:pt x="565" y="65"/>
                    <a:pt x="564" y="67"/>
                    <a:pt x="562" y="67"/>
                  </a:cubicBezTo>
                  <a:cubicBezTo>
                    <a:pt x="561" y="67"/>
                    <a:pt x="560" y="67"/>
                    <a:pt x="559" y="67"/>
                  </a:cubicBezTo>
                  <a:cubicBezTo>
                    <a:pt x="558" y="67"/>
                    <a:pt x="557" y="67"/>
                    <a:pt x="556" y="67"/>
                  </a:cubicBezTo>
                  <a:cubicBezTo>
                    <a:pt x="554" y="67"/>
                    <a:pt x="551" y="67"/>
                    <a:pt x="549" y="65"/>
                  </a:cubicBezTo>
                  <a:cubicBezTo>
                    <a:pt x="547" y="64"/>
                    <a:pt x="547" y="64"/>
                    <a:pt x="547" y="64"/>
                  </a:cubicBezTo>
                  <a:cubicBezTo>
                    <a:pt x="540" y="58"/>
                    <a:pt x="532" y="52"/>
                    <a:pt x="530" y="40"/>
                  </a:cubicBezTo>
                  <a:cubicBezTo>
                    <a:pt x="530" y="39"/>
                    <a:pt x="530" y="38"/>
                    <a:pt x="530" y="37"/>
                  </a:cubicBezTo>
                  <a:cubicBezTo>
                    <a:pt x="529" y="34"/>
                    <a:pt x="528" y="30"/>
                    <a:pt x="530" y="26"/>
                  </a:cubicBezTo>
                  <a:cubicBezTo>
                    <a:pt x="529" y="24"/>
                    <a:pt x="529" y="22"/>
                    <a:pt x="529" y="20"/>
                  </a:cubicBezTo>
                  <a:cubicBezTo>
                    <a:pt x="529" y="19"/>
                    <a:pt x="529" y="19"/>
                    <a:pt x="529" y="18"/>
                  </a:cubicBezTo>
                  <a:cubicBezTo>
                    <a:pt x="529" y="18"/>
                    <a:pt x="529" y="18"/>
                    <a:pt x="529" y="18"/>
                  </a:cubicBezTo>
                  <a:cubicBezTo>
                    <a:pt x="528" y="18"/>
                    <a:pt x="527" y="17"/>
                    <a:pt x="526" y="16"/>
                  </a:cubicBezTo>
                  <a:cubicBezTo>
                    <a:pt x="526" y="17"/>
                    <a:pt x="525" y="17"/>
                    <a:pt x="525" y="17"/>
                  </a:cubicBezTo>
                  <a:cubicBezTo>
                    <a:pt x="522" y="19"/>
                    <a:pt x="520" y="17"/>
                    <a:pt x="519" y="17"/>
                  </a:cubicBezTo>
                  <a:cubicBezTo>
                    <a:pt x="518" y="16"/>
                    <a:pt x="518" y="15"/>
                    <a:pt x="518" y="15"/>
                  </a:cubicBezTo>
                  <a:cubicBezTo>
                    <a:pt x="517" y="14"/>
                    <a:pt x="517" y="14"/>
                    <a:pt x="517" y="14"/>
                  </a:cubicBezTo>
                  <a:cubicBezTo>
                    <a:pt x="516" y="14"/>
                    <a:pt x="514" y="14"/>
                    <a:pt x="512" y="12"/>
                  </a:cubicBezTo>
                  <a:cubicBezTo>
                    <a:pt x="511" y="11"/>
                    <a:pt x="511" y="9"/>
                    <a:pt x="511" y="8"/>
                  </a:cubicBezTo>
                  <a:cubicBezTo>
                    <a:pt x="511" y="7"/>
                    <a:pt x="511" y="7"/>
                    <a:pt x="509" y="6"/>
                  </a:cubicBezTo>
                  <a:cubicBezTo>
                    <a:pt x="509" y="6"/>
                    <a:pt x="508" y="5"/>
                    <a:pt x="507" y="7"/>
                  </a:cubicBezTo>
                  <a:cubicBezTo>
                    <a:pt x="505" y="9"/>
                    <a:pt x="504" y="11"/>
                    <a:pt x="505" y="14"/>
                  </a:cubicBezTo>
                  <a:cubicBezTo>
                    <a:pt x="506" y="16"/>
                    <a:pt x="507" y="19"/>
                    <a:pt x="508" y="21"/>
                  </a:cubicBezTo>
                  <a:cubicBezTo>
                    <a:pt x="508" y="22"/>
                    <a:pt x="509" y="24"/>
                    <a:pt x="507" y="26"/>
                  </a:cubicBezTo>
                  <a:cubicBezTo>
                    <a:pt x="507" y="26"/>
                    <a:pt x="506" y="27"/>
                    <a:pt x="504" y="27"/>
                  </a:cubicBezTo>
                  <a:cubicBezTo>
                    <a:pt x="504" y="30"/>
                    <a:pt x="503" y="32"/>
                    <a:pt x="499" y="32"/>
                  </a:cubicBezTo>
                  <a:cubicBezTo>
                    <a:pt x="498" y="32"/>
                    <a:pt x="497" y="32"/>
                    <a:pt x="496" y="32"/>
                  </a:cubicBezTo>
                  <a:cubicBezTo>
                    <a:pt x="495" y="32"/>
                    <a:pt x="494" y="33"/>
                    <a:pt x="492" y="33"/>
                  </a:cubicBezTo>
                  <a:cubicBezTo>
                    <a:pt x="456" y="32"/>
                    <a:pt x="420" y="32"/>
                    <a:pt x="384" y="32"/>
                  </a:cubicBezTo>
                  <a:cubicBezTo>
                    <a:pt x="329" y="33"/>
                    <a:pt x="275" y="33"/>
                    <a:pt x="220" y="32"/>
                  </a:cubicBezTo>
                  <a:cubicBezTo>
                    <a:pt x="220" y="32"/>
                    <a:pt x="219" y="33"/>
                    <a:pt x="218" y="33"/>
                  </a:cubicBezTo>
                  <a:cubicBezTo>
                    <a:pt x="217" y="33"/>
                    <a:pt x="215" y="33"/>
                    <a:pt x="214" y="33"/>
                  </a:cubicBezTo>
                  <a:cubicBezTo>
                    <a:pt x="210" y="33"/>
                    <a:pt x="208" y="31"/>
                    <a:pt x="207" y="28"/>
                  </a:cubicBezTo>
                  <a:cubicBezTo>
                    <a:pt x="205" y="27"/>
                    <a:pt x="205" y="27"/>
                    <a:pt x="204" y="26"/>
                  </a:cubicBezTo>
                  <a:cubicBezTo>
                    <a:pt x="203" y="24"/>
                    <a:pt x="204" y="22"/>
                    <a:pt x="204" y="21"/>
                  </a:cubicBezTo>
                  <a:cubicBezTo>
                    <a:pt x="204" y="20"/>
                    <a:pt x="204" y="20"/>
                    <a:pt x="204" y="20"/>
                  </a:cubicBezTo>
                  <a:cubicBezTo>
                    <a:pt x="205" y="18"/>
                    <a:pt x="205" y="17"/>
                    <a:pt x="206" y="15"/>
                  </a:cubicBezTo>
                  <a:cubicBezTo>
                    <a:pt x="206" y="15"/>
                    <a:pt x="206" y="14"/>
                    <a:pt x="206" y="14"/>
                  </a:cubicBezTo>
                  <a:cubicBezTo>
                    <a:pt x="207" y="12"/>
                    <a:pt x="206" y="8"/>
                    <a:pt x="204" y="7"/>
                  </a:cubicBezTo>
                  <a:cubicBezTo>
                    <a:pt x="203" y="6"/>
                    <a:pt x="202" y="6"/>
                    <a:pt x="202" y="6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11"/>
                    <a:pt x="198" y="14"/>
                    <a:pt x="194" y="15"/>
                  </a:cubicBezTo>
                  <a:cubicBezTo>
                    <a:pt x="194" y="15"/>
                    <a:pt x="194" y="16"/>
                    <a:pt x="194" y="16"/>
                  </a:cubicBezTo>
                  <a:cubicBezTo>
                    <a:pt x="193" y="16"/>
                    <a:pt x="193" y="16"/>
                    <a:pt x="193" y="16"/>
                  </a:cubicBezTo>
                  <a:cubicBezTo>
                    <a:pt x="192" y="17"/>
                    <a:pt x="190" y="19"/>
                    <a:pt x="187" y="18"/>
                  </a:cubicBezTo>
                  <a:cubicBezTo>
                    <a:pt x="186" y="18"/>
                    <a:pt x="186" y="17"/>
                    <a:pt x="185" y="17"/>
                  </a:cubicBezTo>
                  <a:cubicBezTo>
                    <a:pt x="185" y="17"/>
                    <a:pt x="184" y="17"/>
                    <a:pt x="184" y="17"/>
                  </a:cubicBezTo>
                  <a:cubicBezTo>
                    <a:pt x="183" y="18"/>
                    <a:pt x="183" y="18"/>
                    <a:pt x="183" y="20"/>
                  </a:cubicBezTo>
                  <a:cubicBezTo>
                    <a:pt x="183" y="21"/>
                    <a:pt x="183" y="22"/>
                    <a:pt x="182" y="23"/>
                  </a:cubicBezTo>
                  <a:cubicBezTo>
                    <a:pt x="181" y="25"/>
                    <a:pt x="181" y="26"/>
                    <a:pt x="182" y="28"/>
                  </a:cubicBezTo>
                  <a:cubicBezTo>
                    <a:pt x="182" y="29"/>
                    <a:pt x="182" y="30"/>
                    <a:pt x="182" y="30"/>
                  </a:cubicBezTo>
                  <a:cubicBezTo>
                    <a:pt x="183" y="35"/>
                    <a:pt x="182" y="38"/>
                    <a:pt x="181" y="42"/>
                  </a:cubicBezTo>
                  <a:cubicBezTo>
                    <a:pt x="180" y="43"/>
                    <a:pt x="180" y="45"/>
                    <a:pt x="180" y="47"/>
                  </a:cubicBezTo>
                  <a:cubicBezTo>
                    <a:pt x="179" y="48"/>
                    <a:pt x="178" y="49"/>
                    <a:pt x="178" y="50"/>
                  </a:cubicBezTo>
                  <a:cubicBezTo>
                    <a:pt x="177" y="51"/>
                    <a:pt x="177" y="51"/>
                    <a:pt x="177" y="51"/>
                  </a:cubicBezTo>
                  <a:cubicBezTo>
                    <a:pt x="174" y="54"/>
                    <a:pt x="171" y="58"/>
                    <a:pt x="167" y="62"/>
                  </a:cubicBezTo>
                  <a:cubicBezTo>
                    <a:pt x="163" y="65"/>
                    <a:pt x="158" y="67"/>
                    <a:pt x="152" y="67"/>
                  </a:cubicBezTo>
                  <a:cubicBezTo>
                    <a:pt x="152" y="67"/>
                    <a:pt x="152" y="67"/>
                    <a:pt x="152" y="67"/>
                  </a:cubicBezTo>
                  <a:cubicBezTo>
                    <a:pt x="151" y="65"/>
                    <a:pt x="151" y="65"/>
                    <a:pt x="151" y="65"/>
                  </a:cubicBezTo>
                  <a:cubicBezTo>
                    <a:pt x="151" y="67"/>
                    <a:pt x="151" y="67"/>
                    <a:pt x="151" y="67"/>
                  </a:cubicBezTo>
                  <a:cubicBezTo>
                    <a:pt x="150" y="67"/>
                    <a:pt x="147" y="67"/>
                    <a:pt x="146" y="65"/>
                  </a:cubicBezTo>
                  <a:cubicBezTo>
                    <a:pt x="144" y="66"/>
                    <a:pt x="143" y="66"/>
                    <a:pt x="142" y="65"/>
                  </a:cubicBezTo>
                  <a:cubicBezTo>
                    <a:pt x="141" y="67"/>
                    <a:pt x="140" y="68"/>
                    <a:pt x="137" y="68"/>
                  </a:cubicBezTo>
                  <a:cubicBezTo>
                    <a:pt x="127" y="67"/>
                    <a:pt x="127" y="67"/>
                    <a:pt x="127" y="67"/>
                  </a:cubicBezTo>
                  <a:cubicBezTo>
                    <a:pt x="121" y="67"/>
                    <a:pt x="115" y="67"/>
                    <a:pt x="108" y="66"/>
                  </a:cubicBezTo>
                  <a:cubicBezTo>
                    <a:pt x="108" y="66"/>
                    <a:pt x="106" y="66"/>
                    <a:pt x="105" y="65"/>
                  </a:cubicBezTo>
                  <a:cubicBezTo>
                    <a:pt x="104" y="64"/>
                    <a:pt x="104" y="62"/>
                    <a:pt x="104" y="61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3" y="62"/>
                    <a:pt x="101" y="62"/>
                    <a:pt x="100" y="62"/>
                  </a:cubicBezTo>
                  <a:cubicBezTo>
                    <a:pt x="98" y="62"/>
                    <a:pt x="97" y="61"/>
                    <a:pt x="96" y="60"/>
                  </a:cubicBezTo>
                  <a:cubicBezTo>
                    <a:pt x="96" y="60"/>
                    <a:pt x="96" y="60"/>
                    <a:pt x="96" y="60"/>
                  </a:cubicBezTo>
                  <a:cubicBezTo>
                    <a:pt x="96" y="61"/>
                    <a:pt x="96" y="62"/>
                    <a:pt x="97" y="63"/>
                  </a:cubicBezTo>
                  <a:cubicBezTo>
                    <a:pt x="97" y="64"/>
                    <a:pt x="97" y="65"/>
                    <a:pt x="97" y="66"/>
                  </a:cubicBezTo>
                  <a:cubicBezTo>
                    <a:pt x="98" y="68"/>
                    <a:pt x="97" y="70"/>
                    <a:pt x="96" y="71"/>
                  </a:cubicBezTo>
                  <a:cubicBezTo>
                    <a:pt x="95" y="71"/>
                    <a:pt x="94" y="71"/>
                    <a:pt x="93" y="71"/>
                  </a:cubicBezTo>
                  <a:cubicBezTo>
                    <a:pt x="90" y="71"/>
                    <a:pt x="84" y="70"/>
                    <a:pt x="82" y="68"/>
                  </a:cubicBezTo>
                  <a:cubicBezTo>
                    <a:pt x="82" y="68"/>
                    <a:pt x="81" y="67"/>
                    <a:pt x="81" y="67"/>
                  </a:cubicBezTo>
                  <a:cubicBezTo>
                    <a:pt x="81" y="67"/>
                    <a:pt x="81" y="68"/>
                    <a:pt x="80" y="68"/>
                  </a:cubicBezTo>
                  <a:cubicBezTo>
                    <a:pt x="79" y="70"/>
                    <a:pt x="77" y="70"/>
                    <a:pt x="74" y="69"/>
                  </a:cubicBezTo>
                  <a:cubicBezTo>
                    <a:pt x="72" y="69"/>
                    <a:pt x="71" y="67"/>
                    <a:pt x="70" y="66"/>
                  </a:cubicBezTo>
                  <a:cubicBezTo>
                    <a:pt x="69" y="66"/>
                    <a:pt x="69" y="66"/>
                    <a:pt x="69" y="66"/>
                  </a:cubicBezTo>
                  <a:cubicBezTo>
                    <a:pt x="68" y="68"/>
                    <a:pt x="66" y="68"/>
                    <a:pt x="64" y="68"/>
                  </a:cubicBezTo>
                  <a:cubicBezTo>
                    <a:pt x="60" y="68"/>
                    <a:pt x="58" y="65"/>
                    <a:pt x="57" y="63"/>
                  </a:cubicBezTo>
                  <a:cubicBezTo>
                    <a:pt x="57" y="63"/>
                    <a:pt x="57" y="63"/>
                    <a:pt x="57" y="63"/>
                  </a:cubicBezTo>
                  <a:cubicBezTo>
                    <a:pt x="57" y="63"/>
                    <a:pt x="57" y="64"/>
                    <a:pt x="56" y="64"/>
                  </a:cubicBezTo>
                  <a:cubicBezTo>
                    <a:pt x="56" y="65"/>
                    <a:pt x="55" y="66"/>
                    <a:pt x="53" y="66"/>
                  </a:cubicBezTo>
                  <a:cubicBezTo>
                    <a:pt x="52" y="66"/>
                    <a:pt x="52" y="66"/>
                    <a:pt x="52" y="66"/>
                  </a:cubicBezTo>
                  <a:cubicBezTo>
                    <a:pt x="49" y="66"/>
                    <a:pt x="47" y="65"/>
                    <a:pt x="46" y="62"/>
                  </a:cubicBezTo>
                  <a:cubicBezTo>
                    <a:pt x="46" y="61"/>
                    <a:pt x="46" y="61"/>
                    <a:pt x="45" y="61"/>
                  </a:cubicBezTo>
                  <a:cubicBezTo>
                    <a:pt x="44" y="63"/>
                    <a:pt x="42" y="64"/>
                    <a:pt x="37" y="62"/>
                  </a:cubicBezTo>
                  <a:cubicBezTo>
                    <a:pt x="35" y="61"/>
                    <a:pt x="35" y="60"/>
                    <a:pt x="34" y="59"/>
                  </a:cubicBezTo>
                  <a:cubicBezTo>
                    <a:pt x="34" y="58"/>
                    <a:pt x="34" y="58"/>
                    <a:pt x="33" y="57"/>
                  </a:cubicBezTo>
                  <a:cubicBezTo>
                    <a:pt x="33" y="58"/>
                    <a:pt x="33" y="58"/>
                    <a:pt x="32" y="59"/>
                  </a:cubicBezTo>
                  <a:cubicBezTo>
                    <a:pt x="32" y="59"/>
                    <a:pt x="31" y="60"/>
                    <a:pt x="30" y="60"/>
                  </a:cubicBezTo>
                  <a:cubicBezTo>
                    <a:pt x="28" y="60"/>
                    <a:pt x="27" y="60"/>
                    <a:pt x="25" y="59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3" y="58"/>
                    <a:pt x="22" y="58"/>
                    <a:pt x="22" y="58"/>
                  </a:cubicBezTo>
                  <a:cubicBezTo>
                    <a:pt x="21" y="58"/>
                    <a:pt x="19" y="57"/>
                    <a:pt x="19" y="55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3"/>
                    <a:pt x="19" y="53"/>
                    <a:pt x="19" y="53"/>
                  </a:cubicBezTo>
                  <a:cubicBezTo>
                    <a:pt x="19" y="53"/>
                    <a:pt x="19" y="53"/>
                    <a:pt x="18" y="53"/>
                  </a:cubicBezTo>
                  <a:cubicBezTo>
                    <a:pt x="18" y="56"/>
                    <a:pt x="15" y="57"/>
                    <a:pt x="14" y="58"/>
                  </a:cubicBezTo>
                  <a:cubicBezTo>
                    <a:pt x="13" y="58"/>
                    <a:pt x="12" y="59"/>
                    <a:pt x="12" y="59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2" y="62"/>
                    <a:pt x="12" y="64"/>
                    <a:pt x="11" y="65"/>
                  </a:cubicBezTo>
                  <a:cubicBezTo>
                    <a:pt x="11" y="66"/>
                    <a:pt x="9" y="67"/>
                    <a:pt x="6" y="67"/>
                  </a:cubicBezTo>
                  <a:cubicBezTo>
                    <a:pt x="7" y="69"/>
                    <a:pt x="8" y="69"/>
                    <a:pt x="9" y="70"/>
                  </a:cubicBezTo>
                  <a:cubicBezTo>
                    <a:pt x="12" y="71"/>
                    <a:pt x="16" y="73"/>
                    <a:pt x="19" y="75"/>
                  </a:cubicBezTo>
                  <a:cubicBezTo>
                    <a:pt x="23" y="77"/>
                    <a:pt x="27" y="79"/>
                    <a:pt x="32" y="81"/>
                  </a:cubicBezTo>
                  <a:cubicBezTo>
                    <a:pt x="35" y="82"/>
                    <a:pt x="35" y="84"/>
                    <a:pt x="35" y="85"/>
                  </a:cubicBezTo>
                  <a:cubicBezTo>
                    <a:pt x="35" y="85"/>
                    <a:pt x="35" y="86"/>
                    <a:pt x="35" y="86"/>
                  </a:cubicBezTo>
                  <a:cubicBezTo>
                    <a:pt x="35" y="86"/>
                    <a:pt x="36" y="86"/>
                    <a:pt x="37" y="86"/>
                  </a:cubicBezTo>
                  <a:cubicBezTo>
                    <a:pt x="37" y="86"/>
                    <a:pt x="37" y="86"/>
                    <a:pt x="37" y="86"/>
                  </a:cubicBezTo>
                  <a:cubicBezTo>
                    <a:pt x="41" y="86"/>
                    <a:pt x="42" y="89"/>
                    <a:pt x="42" y="90"/>
                  </a:cubicBezTo>
                  <a:cubicBezTo>
                    <a:pt x="42" y="90"/>
                    <a:pt x="42" y="90"/>
                    <a:pt x="42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3" y="90"/>
                    <a:pt x="44" y="90"/>
                    <a:pt x="44" y="90"/>
                  </a:cubicBezTo>
                  <a:cubicBezTo>
                    <a:pt x="45" y="91"/>
                    <a:pt x="47" y="91"/>
                    <a:pt x="47" y="93"/>
                  </a:cubicBezTo>
                  <a:cubicBezTo>
                    <a:pt x="48" y="95"/>
                    <a:pt x="49" y="95"/>
                    <a:pt x="51" y="96"/>
                  </a:cubicBezTo>
                  <a:cubicBezTo>
                    <a:pt x="53" y="97"/>
                    <a:pt x="55" y="97"/>
                    <a:pt x="56" y="99"/>
                  </a:cubicBezTo>
                  <a:cubicBezTo>
                    <a:pt x="59" y="100"/>
                    <a:pt x="60" y="102"/>
                    <a:pt x="60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64" y="103"/>
                    <a:pt x="65" y="104"/>
                    <a:pt x="65" y="106"/>
                  </a:cubicBezTo>
                  <a:cubicBezTo>
                    <a:pt x="65" y="106"/>
                    <a:pt x="65" y="106"/>
                    <a:pt x="67" y="106"/>
                  </a:cubicBezTo>
                  <a:cubicBezTo>
                    <a:pt x="68" y="107"/>
                    <a:pt x="70" y="108"/>
                    <a:pt x="71" y="110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2B21E5AE-396B-40AF-9CF4-4FAA0276516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7" y="1938"/>
              <a:ext cx="130" cy="183"/>
            </a:xfrm>
            <a:custGeom>
              <a:avLst/>
              <a:gdLst>
                <a:gd name="T0" fmla="*/ 62 w 76"/>
                <a:gd name="T1" fmla="*/ 8 h 106"/>
                <a:gd name="T2" fmla="*/ 73 w 76"/>
                <a:gd name="T3" fmla="*/ 32 h 106"/>
                <a:gd name="T4" fmla="*/ 70 w 76"/>
                <a:gd name="T5" fmla="*/ 32 h 106"/>
                <a:gd name="T6" fmla="*/ 60 w 76"/>
                <a:gd name="T7" fmla="*/ 11 h 106"/>
                <a:gd name="T8" fmla="*/ 37 w 76"/>
                <a:gd name="T9" fmla="*/ 3 h 106"/>
                <a:gd name="T10" fmla="*/ 14 w 76"/>
                <a:gd name="T11" fmla="*/ 9 h 106"/>
                <a:gd name="T12" fmla="*/ 5 w 76"/>
                <a:gd name="T13" fmla="*/ 25 h 106"/>
                <a:gd name="T14" fmla="*/ 17 w 76"/>
                <a:gd name="T15" fmla="*/ 41 h 106"/>
                <a:gd name="T16" fmla="*/ 38 w 76"/>
                <a:gd name="T17" fmla="*/ 48 h 106"/>
                <a:gd name="T18" fmla="*/ 64 w 76"/>
                <a:gd name="T19" fmla="*/ 57 h 106"/>
                <a:gd name="T20" fmla="*/ 76 w 76"/>
                <a:gd name="T21" fmla="*/ 78 h 106"/>
                <a:gd name="T22" fmla="*/ 65 w 76"/>
                <a:gd name="T23" fmla="*/ 99 h 106"/>
                <a:gd name="T24" fmla="*/ 38 w 76"/>
                <a:gd name="T25" fmla="*/ 106 h 106"/>
                <a:gd name="T26" fmla="*/ 12 w 76"/>
                <a:gd name="T27" fmla="*/ 97 h 106"/>
                <a:gd name="T28" fmla="*/ 0 w 76"/>
                <a:gd name="T29" fmla="*/ 70 h 106"/>
                <a:gd name="T30" fmla="*/ 3 w 76"/>
                <a:gd name="T31" fmla="*/ 70 h 106"/>
                <a:gd name="T32" fmla="*/ 14 w 76"/>
                <a:gd name="T33" fmla="*/ 94 h 106"/>
                <a:gd name="T34" fmla="*/ 38 w 76"/>
                <a:gd name="T35" fmla="*/ 102 h 106"/>
                <a:gd name="T36" fmla="*/ 63 w 76"/>
                <a:gd name="T37" fmla="*/ 96 h 106"/>
                <a:gd name="T38" fmla="*/ 72 w 76"/>
                <a:gd name="T39" fmla="*/ 78 h 106"/>
                <a:gd name="T40" fmla="*/ 61 w 76"/>
                <a:gd name="T41" fmla="*/ 60 h 106"/>
                <a:gd name="T42" fmla="*/ 37 w 76"/>
                <a:gd name="T43" fmla="*/ 51 h 106"/>
                <a:gd name="T44" fmla="*/ 14 w 76"/>
                <a:gd name="T45" fmla="*/ 44 h 106"/>
                <a:gd name="T46" fmla="*/ 2 w 76"/>
                <a:gd name="T47" fmla="*/ 25 h 106"/>
                <a:gd name="T48" fmla="*/ 13 w 76"/>
                <a:gd name="T49" fmla="*/ 6 h 106"/>
                <a:gd name="T50" fmla="*/ 37 w 76"/>
                <a:gd name="T51" fmla="*/ 0 h 106"/>
                <a:gd name="T52" fmla="*/ 62 w 76"/>
                <a:gd name="T5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6" h="106">
                  <a:moveTo>
                    <a:pt x="62" y="8"/>
                  </a:moveTo>
                  <a:cubicBezTo>
                    <a:pt x="69" y="14"/>
                    <a:pt x="72" y="22"/>
                    <a:pt x="73" y="32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69" y="23"/>
                    <a:pt x="66" y="16"/>
                    <a:pt x="60" y="11"/>
                  </a:cubicBezTo>
                  <a:cubicBezTo>
                    <a:pt x="55" y="6"/>
                    <a:pt x="47" y="3"/>
                    <a:pt x="37" y="3"/>
                  </a:cubicBezTo>
                  <a:cubicBezTo>
                    <a:pt x="27" y="3"/>
                    <a:pt x="20" y="5"/>
                    <a:pt x="14" y="9"/>
                  </a:cubicBezTo>
                  <a:cubicBezTo>
                    <a:pt x="8" y="12"/>
                    <a:pt x="5" y="18"/>
                    <a:pt x="5" y="25"/>
                  </a:cubicBezTo>
                  <a:cubicBezTo>
                    <a:pt x="5" y="32"/>
                    <a:pt x="9" y="37"/>
                    <a:pt x="17" y="41"/>
                  </a:cubicBezTo>
                  <a:cubicBezTo>
                    <a:pt x="20" y="43"/>
                    <a:pt x="27" y="45"/>
                    <a:pt x="38" y="48"/>
                  </a:cubicBezTo>
                  <a:cubicBezTo>
                    <a:pt x="50" y="51"/>
                    <a:pt x="59" y="54"/>
                    <a:pt x="64" y="57"/>
                  </a:cubicBezTo>
                  <a:cubicBezTo>
                    <a:pt x="72" y="62"/>
                    <a:pt x="76" y="69"/>
                    <a:pt x="76" y="78"/>
                  </a:cubicBezTo>
                  <a:cubicBezTo>
                    <a:pt x="76" y="87"/>
                    <a:pt x="72" y="94"/>
                    <a:pt x="65" y="99"/>
                  </a:cubicBezTo>
                  <a:cubicBezTo>
                    <a:pt x="58" y="103"/>
                    <a:pt x="49" y="106"/>
                    <a:pt x="38" y="106"/>
                  </a:cubicBezTo>
                  <a:cubicBezTo>
                    <a:pt x="27" y="106"/>
                    <a:pt x="18" y="103"/>
                    <a:pt x="12" y="97"/>
                  </a:cubicBezTo>
                  <a:cubicBezTo>
                    <a:pt x="5" y="91"/>
                    <a:pt x="1" y="82"/>
                    <a:pt x="0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4" y="81"/>
                    <a:pt x="8" y="89"/>
                    <a:pt x="14" y="94"/>
                  </a:cubicBezTo>
                  <a:cubicBezTo>
                    <a:pt x="20" y="100"/>
                    <a:pt x="28" y="102"/>
                    <a:pt x="38" y="102"/>
                  </a:cubicBezTo>
                  <a:cubicBezTo>
                    <a:pt x="48" y="102"/>
                    <a:pt x="56" y="100"/>
                    <a:pt x="63" y="96"/>
                  </a:cubicBezTo>
                  <a:cubicBezTo>
                    <a:pt x="69" y="91"/>
                    <a:pt x="72" y="86"/>
                    <a:pt x="72" y="78"/>
                  </a:cubicBezTo>
                  <a:cubicBezTo>
                    <a:pt x="72" y="70"/>
                    <a:pt x="69" y="64"/>
                    <a:pt x="61" y="60"/>
                  </a:cubicBezTo>
                  <a:cubicBezTo>
                    <a:pt x="57" y="57"/>
                    <a:pt x="49" y="54"/>
                    <a:pt x="37" y="51"/>
                  </a:cubicBezTo>
                  <a:cubicBezTo>
                    <a:pt x="25" y="48"/>
                    <a:pt x="18" y="46"/>
                    <a:pt x="14" y="44"/>
                  </a:cubicBezTo>
                  <a:cubicBezTo>
                    <a:pt x="6" y="39"/>
                    <a:pt x="2" y="33"/>
                    <a:pt x="2" y="25"/>
                  </a:cubicBezTo>
                  <a:cubicBezTo>
                    <a:pt x="2" y="17"/>
                    <a:pt x="6" y="10"/>
                    <a:pt x="13" y="6"/>
                  </a:cubicBezTo>
                  <a:cubicBezTo>
                    <a:pt x="19" y="2"/>
                    <a:pt x="27" y="0"/>
                    <a:pt x="37" y="0"/>
                  </a:cubicBezTo>
                  <a:cubicBezTo>
                    <a:pt x="48" y="0"/>
                    <a:pt x="56" y="3"/>
                    <a:pt x="62" y="8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FC456ECE-DD6A-4619-93C4-2C06F1931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9" y="1942"/>
              <a:ext cx="96" cy="179"/>
            </a:xfrm>
            <a:custGeom>
              <a:avLst/>
              <a:gdLst>
                <a:gd name="T0" fmla="*/ 53 w 56"/>
                <a:gd name="T1" fmla="*/ 0 h 104"/>
                <a:gd name="T2" fmla="*/ 56 w 56"/>
                <a:gd name="T3" fmla="*/ 0 h 104"/>
                <a:gd name="T4" fmla="*/ 56 w 56"/>
                <a:gd name="T5" fmla="*/ 70 h 104"/>
                <a:gd name="T6" fmla="*/ 50 w 56"/>
                <a:gd name="T7" fmla="*/ 94 h 104"/>
                <a:gd name="T8" fmla="*/ 27 w 56"/>
                <a:gd name="T9" fmla="*/ 104 h 104"/>
                <a:gd name="T10" fmla="*/ 8 w 56"/>
                <a:gd name="T11" fmla="*/ 97 h 104"/>
                <a:gd name="T12" fmla="*/ 0 w 56"/>
                <a:gd name="T13" fmla="*/ 75 h 104"/>
                <a:gd name="T14" fmla="*/ 0 w 56"/>
                <a:gd name="T15" fmla="*/ 70 h 104"/>
                <a:gd name="T16" fmla="*/ 3 w 56"/>
                <a:gd name="T17" fmla="*/ 70 h 104"/>
                <a:gd name="T18" fmla="*/ 3 w 56"/>
                <a:gd name="T19" fmla="*/ 75 h 104"/>
                <a:gd name="T20" fmla="*/ 27 w 56"/>
                <a:gd name="T21" fmla="*/ 100 h 104"/>
                <a:gd name="T22" fmla="*/ 47 w 56"/>
                <a:gd name="T23" fmla="*/ 92 h 104"/>
                <a:gd name="T24" fmla="*/ 53 w 56"/>
                <a:gd name="T25" fmla="*/ 70 h 104"/>
                <a:gd name="T26" fmla="*/ 53 w 56"/>
                <a:gd name="T27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6" h="104">
                  <a:moveTo>
                    <a:pt x="53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56" y="70"/>
                    <a:pt x="56" y="70"/>
                    <a:pt x="56" y="70"/>
                  </a:cubicBezTo>
                  <a:cubicBezTo>
                    <a:pt x="56" y="80"/>
                    <a:pt x="54" y="88"/>
                    <a:pt x="50" y="94"/>
                  </a:cubicBezTo>
                  <a:cubicBezTo>
                    <a:pt x="45" y="100"/>
                    <a:pt x="37" y="104"/>
                    <a:pt x="27" y="104"/>
                  </a:cubicBezTo>
                  <a:cubicBezTo>
                    <a:pt x="19" y="104"/>
                    <a:pt x="12" y="101"/>
                    <a:pt x="8" y="97"/>
                  </a:cubicBezTo>
                  <a:cubicBezTo>
                    <a:pt x="2" y="92"/>
                    <a:pt x="0" y="84"/>
                    <a:pt x="0" y="75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3" y="92"/>
                    <a:pt x="11" y="100"/>
                    <a:pt x="27" y="100"/>
                  </a:cubicBezTo>
                  <a:cubicBezTo>
                    <a:pt x="36" y="100"/>
                    <a:pt x="43" y="97"/>
                    <a:pt x="47" y="92"/>
                  </a:cubicBezTo>
                  <a:cubicBezTo>
                    <a:pt x="51" y="87"/>
                    <a:pt x="53" y="80"/>
                    <a:pt x="53" y="70"/>
                  </a:cubicBezTo>
                  <a:lnTo>
                    <a:pt x="53" y="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517ABCCD-5B62-4773-BF0B-4B08A72ED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9" y="1942"/>
              <a:ext cx="142" cy="175"/>
            </a:xfrm>
            <a:custGeom>
              <a:avLst/>
              <a:gdLst>
                <a:gd name="T0" fmla="*/ 0 w 142"/>
                <a:gd name="T1" fmla="*/ 0 h 175"/>
                <a:gd name="T2" fmla="*/ 142 w 142"/>
                <a:gd name="T3" fmla="*/ 0 h 175"/>
                <a:gd name="T4" fmla="*/ 142 w 142"/>
                <a:gd name="T5" fmla="*/ 5 h 175"/>
                <a:gd name="T6" fmla="*/ 73 w 142"/>
                <a:gd name="T7" fmla="*/ 5 h 175"/>
                <a:gd name="T8" fmla="*/ 73 w 142"/>
                <a:gd name="T9" fmla="*/ 175 h 175"/>
                <a:gd name="T10" fmla="*/ 68 w 142"/>
                <a:gd name="T11" fmla="*/ 175 h 175"/>
                <a:gd name="T12" fmla="*/ 68 w 142"/>
                <a:gd name="T13" fmla="*/ 5 h 175"/>
                <a:gd name="T14" fmla="*/ 0 w 142"/>
                <a:gd name="T15" fmla="*/ 5 h 175"/>
                <a:gd name="T16" fmla="*/ 0 w 142"/>
                <a:gd name="T1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2" h="175">
                  <a:moveTo>
                    <a:pt x="0" y="0"/>
                  </a:moveTo>
                  <a:lnTo>
                    <a:pt x="142" y="0"/>
                  </a:lnTo>
                  <a:lnTo>
                    <a:pt x="142" y="5"/>
                  </a:lnTo>
                  <a:lnTo>
                    <a:pt x="73" y="5"/>
                  </a:lnTo>
                  <a:lnTo>
                    <a:pt x="73" y="175"/>
                  </a:lnTo>
                  <a:lnTo>
                    <a:pt x="68" y="175"/>
                  </a:lnTo>
                  <a:lnTo>
                    <a:pt x="68" y="5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07EA4914-AC74-4EB8-9118-98D991690FD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3" y="1942"/>
              <a:ext cx="130" cy="179"/>
            </a:xfrm>
            <a:custGeom>
              <a:avLst/>
              <a:gdLst>
                <a:gd name="T0" fmla="*/ 0 w 76"/>
                <a:gd name="T1" fmla="*/ 0 h 104"/>
                <a:gd name="T2" fmla="*/ 4 w 76"/>
                <a:gd name="T3" fmla="*/ 0 h 104"/>
                <a:gd name="T4" fmla="*/ 4 w 76"/>
                <a:gd name="T5" fmla="*/ 62 h 104"/>
                <a:gd name="T6" fmla="*/ 12 w 76"/>
                <a:gd name="T7" fmla="*/ 90 h 104"/>
                <a:gd name="T8" fmla="*/ 38 w 76"/>
                <a:gd name="T9" fmla="*/ 100 h 104"/>
                <a:gd name="T10" fmla="*/ 65 w 76"/>
                <a:gd name="T11" fmla="*/ 90 h 104"/>
                <a:gd name="T12" fmla="*/ 73 w 76"/>
                <a:gd name="T13" fmla="*/ 62 h 104"/>
                <a:gd name="T14" fmla="*/ 73 w 76"/>
                <a:gd name="T15" fmla="*/ 0 h 104"/>
                <a:gd name="T16" fmla="*/ 76 w 76"/>
                <a:gd name="T17" fmla="*/ 0 h 104"/>
                <a:gd name="T18" fmla="*/ 76 w 76"/>
                <a:gd name="T19" fmla="*/ 62 h 104"/>
                <a:gd name="T20" fmla="*/ 68 w 76"/>
                <a:gd name="T21" fmla="*/ 92 h 104"/>
                <a:gd name="T22" fmla="*/ 38 w 76"/>
                <a:gd name="T23" fmla="*/ 104 h 104"/>
                <a:gd name="T24" fmla="*/ 9 w 76"/>
                <a:gd name="T25" fmla="*/ 92 h 104"/>
                <a:gd name="T26" fmla="*/ 0 w 76"/>
                <a:gd name="T27" fmla="*/ 62 h 104"/>
                <a:gd name="T28" fmla="*/ 0 w 76"/>
                <a:gd name="T2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6" h="104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74"/>
                    <a:pt x="6" y="83"/>
                    <a:pt x="12" y="90"/>
                  </a:cubicBezTo>
                  <a:cubicBezTo>
                    <a:pt x="17" y="97"/>
                    <a:pt x="26" y="100"/>
                    <a:pt x="38" y="100"/>
                  </a:cubicBezTo>
                  <a:cubicBezTo>
                    <a:pt x="50" y="100"/>
                    <a:pt x="59" y="97"/>
                    <a:pt x="65" y="90"/>
                  </a:cubicBezTo>
                  <a:cubicBezTo>
                    <a:pt x="70" y="83"/>
                    <a:pt x="73" y="74"/>
                    <a:pt x="73" y="62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6" y="75"/>
                    <a:pt x="73" y="85"/>
                    <a:pt x="68" y="92"/>
                  </a:cubicBezTo>
                  <a:cubicBezTo>
                    <a:pt x="61" y="100"/>
                    <a:pt x="52" y="104"/>
                    <a:pt x="38" y="104"/>
                  </a:cubicBezTo>
                  <a:cubicBezTo>
                    <a:pt x="25" y="104"/>
                    <a:pt x="15" y="100"/>
                    <a:pt x="9" y="92"/>
                  </a:cubicBezTo>
                  <a:cubicBezTo>
                    <a:pt x="3" y="85"/>
                    <a:pt x="0" y="75"/>
                    <a:pt x="0" y="6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C4FDD588-6689-4C92-A238-94D5AB9E6310}"/>
              </a:ext>
            </a:extLst>
          </p:cNvPr>
          <p:cNvCxnSpPr>
            <a:cxnSpLocks/>
            <a:stCxn id="10" idx="36"/>
          </p:cNvCxnSpPr>
          <p:nvPr/>
        </p:nvCxnSpPr>
        <p:spPr>
          <a:xfrm flipH="1" flipV="1">
            <a:off x="6" y="672215"/>
            <a:ext cx="9605838" cy="786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文本&#10;&#10;中度可信度描述已自动生成">
            <a:extLst>
              <a:ext uri="{FF2B5EF4-FFF2-40B4-BE49-F238E27FC236}">
                <a16:creationId xmlns:a16="http://schemas.microsoft.com/office/drawing/2014/main" id="{3D26FA95-DC57-4F76-B973-3EAC95F1D9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6878"/>
            <a:ext cx="1706880" cy="561122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289117-A229-429C-9C25-E8A79F9116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86913"/>
            <a:ext cx="12191999" cy="2069647"/>
          </a:xfrm>
        </p:spPr>
        <p:txBody>
          <a:bodyPr/>
          <a:lstStyle/>
          <a:p>
            <a:r>
              <a:rPr lang="en-US" altLang="zh-CN" sz="4000" dirty="0">
                <a:solidFill>
                  <a:schemeClr val="bg1"/>
                </a:solidFill>
              </a:rPr>
              <a:t>Discrete Gaussians Modulo Sub-Lattices:</a:t>
            </a:r>
            <a:br>
              <a:rPr lang="en-US" altLang="zh-CN" sz="4000" dirty="0">
                <a:solidFill>
                  <a:schemeClr val="bg1"/>
                </a:solidFill>
              </a:rPr>
            </a:br>
            <a:br>
              <a:rPr lang="en-US" altLang="zh-CN" sz="4000" dirty="0">
                <a:solidFill>
                  <a:schemeClr val="bg1"/>
                </a:solidFill>
              </a:rPr>
            </a:br>
            <a:r>
              <a:rPr lang="en-US" altLang="zh-CN" sz="4000" dirty="0">
                <a:solidFill>
                  <a:schemeClr val="bg1"/>
                </a:solidFill>
              </a:rPr>
              <a:t>New Leftover Hash Lemmas for Discrete Gaussians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A06ED05-D9D7-4C83-BAA0-E63018468C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6880" y="3446723"/>
            <a:ext cx="9190383" cy="1892884"/>
          </a:xfrm>
        </p:spPr>
        <p:txBody>
          <a:bodyPr>
            <a:normAutofit fontScale="85000" lnSpcReduction="20000"/>
          </a:bodyPr>
          <a:lstStyle/>
          <a:p>
            <a:endParaRPr lang="en-US" altLang="zh-CN" sz="1600" dirty="0"/>
          </a:p>
          <a:p>
            <a:pPr algn="l"/>
            <a:r>
              <a:rPr lang="en-US" altLang="zh-CN" sz="2800" dirty="0">
                <a:solidFill>
                  <a:srgbClr val="FF0000"/>
                </a:solidFill>
              </a:rPr>
              <a:t>Haoxiang Jin</a:t>
            </a:r>
            <a:r>
              <a:rPr lang="en-US" altLang="zh-CN" sz="2800" baseline="30000" dirty="0">
                <a:solidFill>
                  <a:srgbClr val="FF0000"/>
                </a:solidFill>
              </a:rPr>
              <a:t>1</a:t>
            </a:r>
            <a:r>
              <a:rPr lang="en-US" altLang="zh-CN" sz="2800" dirty="0"/>
              <a:t>, Feng-Hao Liu</a:t>
            </a:r>
            <a:r>
              <a:rPr lang="en-US" altLang="zh-CN" sz="2800" baseline="30000" dirty="0">
                <a:solidFill>
                  <a:srgbClr val="FF0000"/>
                </a:solidFill>
              </a:rPr>
              <a:t>2</a:t>
            </a:r>
            <a:r>
              <a:rPr lang="en-US" altLang="zh-CN" sz="2800" dirty="0"/>
              <a:t>, </a:t>
            </a:r>
            <a:r>
              <a:rPr lang="en-US" altLang="zh-CN" sz="2800" dirty="0" err="1"/>
              <a:t>Zhedong</a:t>
            </a:r>
            <a:r>
              <a:rPr lang="en-US" altLang="zh-CN" sz="2800" dirty="0"/>
              <a:t> Wang</a:t>
            </a:r>
            <a:r>
              <a:rPr lang="en-US" altLang="zh-CN" sz="2800" baseline="30000" dirty="0">
                <a:solidFill>
                  <a:srgbClr val="FF0000"/>
                </a:solidFill>
              </a:rPr>
              <a:t>1</a:t>
            </a:r>
            <a:r>
              <a:rPr lang="en-US" altLang="zh-CN" sz="2800" dirty="0"/>
              <a:t>, </a:t>
            </a:r>
            <a:r>
              <a:rPr lang="en-US" altLang="zh-CN" sz="2800" dirty="0" err="1"/>
              <a:t>Dawu</a:t>
            </a:r>
            <a:r>
              <a:rPr lang="en-US" altLang="zh-CN" sz="2800" dirty="0"/>
              <a:t> Gu</a:t>
            </a:r>
            <a:r>
              <a:rPr lang="en-US" altLang="zh-CN" sz="2800" baseline="30000" dirty="0">
                <a:solidFill>
                  <a:srgbClr val="FF0000"/>
                </a:solidFill>
              </a:rPr>
              <a:t>1</a:t>
            </a:r>
            <a:endParaRPr lang="en-US" altLang="zh-CN" sz="2800" dirty="0"/>
          </a:p>
          <a:p>
            <a:pPr algn="l"/>
            <a:endParaRPr lang="en-US" altLang="zh-CN" sz="2800" dirty="0"/>
          </a:p>
          <a:p>
            <a:pPr algn="l"/>
            <a:r>
              <a:rPr lang="en-US" altLang="zh-CN" sz="2800" baseline="30000" dirty="0">
                <a:solidFill>
                  <a:srgbClr val="FF0000"/>
                </a:solidFill>
              </a:rPr>
              <a:t>1</a:t>
            </a:r>
            <a:r>
              <a:rPr lang="en-US" altLang="zh-CN" sz="2800" dirty="0"/>
              <a:t>Shanghai Jiao Tong University</a:t>
            </a:r>
          </a:p>
          <a:p>
            <a:pPr algn="l"/>
            <a:r>
              <a:rPr lang="en-US" altLang="zh-CN" sz="2800" baseline="30000" dirty="0">
                <a:solidFill>
                  <a:srgbClr val="FF0000"/>
                </a:solidFill>
              </a:rPr>
              <a:t>2</a:t>
            </a:r>
            <a:r>
              <a:rPr lang="en-US" altLang="zh-CN" sz="2800" dirty="0"/>
              <a:t>Washington State University</a:t>
            </a:r>
          </a:p>
        </p:txBody>
      </p:sp>
      <p:sp>
        <p:nvSpPr>
          <p:cNvPr id="20" name="副标题 2">
            <a:extLst>
              <a:ext uri="{FF2B5EF4-FFF2-40B4-BE49-F238E27FC236}">
                <a16:creationId xmlns:a16="http://schemas.microsoft.com/office/drawing/2014/main" id="{696B4ACD-1533-42C8-9F09-33877C860CEF}"/>
              </a:ext>
            </a:extLst>
          </p:cNvPr>
          <p:cNvSpPr txBox="1">
            <a:spLocks/>
          </p:cNvSpPr>
          <p:nvPr/>
        </p:nvSpPr>
        <p:spPr>
          <a:xfrm>
            <a:off x="671293" y="5404086"/>
            <a:ext cx="11214100" cy="6804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600" dirty="0"/>
              <a:t>May 13, 2025</a:t>
            </a:r>
          </a:p>
        </p:txBody>
      </p:sp>
    </p:spTree>
    <p:extLst>
      <p:ext uri="{BB962C8B-B14F-4D97-AF65-F5344CB8AC3E}">
        <p14:creationId xmlns:p14="http://schemas.microsoft.com/office/powerpoint/2010/main" val="2554813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687B81A7-A3E9-4894-9916-9E6DE5401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Our New LHL for Discrete Gaussian</a:t>
            </a:r>
            <a:endParaRPr lang="zh-CN" altLang="en-US" sz="32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9D85D52-3850-478D-BBDF-4F0DF453D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10</a:t>
            </a:fld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8EE5236-4FB3-44A2-91E3-87F11B820491}"/>
                  </a:ext>
                </a:extLst>
              </p:cNvPr>
              <p:cNvSpPr txBox="1"/>
              <p:nvPr/>
            </p:nvSpPr>
            <p:spPr>
              <a:xfrm>
                <a:off x="-73653" y="1030221"/>
                <a:ext cx="12192000" cy="14299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3200" dirty="0">
                    <a:solidFill>
                      <a:schemeClr val="accent3">
                        <a:lumMod val="75000"/>
                      </a:schemeClr>
                    </a:solidFill>
                  </a:rPr>
                  <a:t>Entropy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00" b="0" i="1" smtClean="0">
                            <a:solidFill>
                              <a:schemeClr val="accent3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3200" b="0" i="1" smtClean="0">
                            <a:solidFill>
                              <a:schemeClr val="accent3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l-GR" altLang="zh-CN" sz="3200" b="0" i="1" smtClean="0">
                            <a:solidFill>
                              <a:schemeClr val="accent3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Λ</m:t>
                        </m:r>
                        <m:r>
                          <a:rPr lang="en-US" altLang="zh-CN" sz="3200" b="0" i="1" smtClean="0">
                            <a:solidFill>
                              <a:schemeClr val="accent3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 </m:t>
                        </m:r>
                        <m:r>
                          <m:rPr>
                            <m:sty m:val="p"/>
                          </m:rPr>
                          <a:rPr lang="en-US" altLang="zh-CN" sz="3200" i="1">
                            <a:solidFill>
                              <a:schemeClr val="accent3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σ</m:t>
                        </m:r>
                      </m:sub>
                    </m:sSub>
                    <m:r>
                      <a:rPr lang="en-US" altLang="zh-CN" sz="3200" b="0" i="1" smtClean="0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3200" b="0" i="1" smtClean="0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altLang="zh-CN" sz="3200" b="0" i="1" smtClean="0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l-GR" altLang="zh-CN" sz="3200" i="1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altLang="zh-CN" sz="3200" b="0" i="1" smtClean="0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altLang="zh-CN" sz="3200" dirty="0">
                    <a:solidFill>
                      <a:schemeClr val="accent3">
                        <a:lumMod val="75000"/>
                      </a:schemeClr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CN" sz="3200" i="1" smtClean="0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altLang="zh-CN" sz="3200" b="0" i="1" smtClean="0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</m:t>
                    </m:r>
                    <m:r>
                      <a:rPr lang="el-GR" altLang="zh-CN" sz="3200" i="1" smtClean="0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⊊</m:t>
                    </m:r>
                    <m:r>
                      <m:rPr>
                        <m:sty m:val="p"/>
                      </m:rPr>
                      <a:rPr lang="el-GR" altLang="zh-CN" sz="3200" i="1" smtClean="0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</m:oMath>
                </a14:m>
                <a:r>
                  <a:rPr lang="en-US" altLang="zh-CN" sz="3200" dirty="0">
                    <a:solidFill>
                      <a:schemeClr val="accent3">
                        <a:lumMod val="75000"/>
                      </a:schemeClr>
                    </a:solidFill>
                  </a:rPr>
                  <a:t>.</a:t>
                </a:r>
              </a:p>
              <a:p>
                <a:pPr lvl="2">
                  <a:lnSpc>
                    <a:spcPct val="150000"/>
                  </a:lnSpc>
                </a:pPr>
                <a:r>
                  <a:rPr lang="en-US" altLang="zh-CN" sz="2800" dirty="0"/>
                  <a:t>Why consider discrete Gaussian modulo sub-lattice? </a:t>
                </a:r>
                <a:endParaRPr lang="en-US" altLang="zh-CN" sz="2400" b="0" i="1" dirty="0"/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8EE5236-4FB3-44A2-91E3-87F11B8204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3653" y="1030221"/>
                <a:ext cx="12192000" cy="1429943"/>
              </a:xfrm>
              <a:prstGeom prst="rect">
                <a:avLst/>
              </a:prstGeom>
              <a:blipFill>
                <a:blip r:embed="rId3"/>
                <a:stretch>
                  <a:fillRect b="-1063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81B32D4D-F9ED-406B-3C04-843644F6AF27}"/>
                  </a:ext>
                </a:extLst>
              </p:cNvPr>
              <p:cNvSpPr txBox="1"/>
              <p:nvPr/>
            </p:nvSpPr>
            <p:spPr>
              <a:xfrm>
                <a:off x="-73653" y="3208912"/>
                <a:ext cx="12192000" cy="22170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:r>
                  <a:rPr lang="en-US" altLang="zh-CN" sz="3200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Two Cases: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3200" dirty="0">
                    <a:solidFill>
                      <a:schemeClr val="accent3">
                        <a:lumMod val="75000"/>
                      </a:schemeClr>
                    </a:solidFill>
                    <a:ea typeface="Cambria Math" panose="02040503050406030204" pitchFamily="18" charset="0"/>
                  </a:rPr>
                  <a:t>Integer Case: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CN" sz="3200" i="1" smtClean="0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altLang="zh-CN" sz="3200" b="0" i="1" smtClean="0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sz="3200" b="0" i="1" smtClean="0">
                            <a:solidFill>
                              <a:schemeClr val="accent3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3200" b="0" i="1" smtClean="0">
                            <a:solidFill>
                              <a:schemeClr val="accent3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p>
                        <m:r>
                          <a:rPr lang="en-US" altLang="zh-CN" sz="3200" b="0" i="1" smtClean="0">
                            <a:solidFill>
                              <a:schemeClr val="accent3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altLang="zh-CN" sz="3200" b="0" i="1" smtClean="0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m:rPr>
                        <m:sty m:val="p"/>
                      </m:rPr>
                      <a:rPr lang="el-GR" altLang="zh-CN" sz="3200" i="1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altLang="zh-CN" sz="3200" b="0" i="1" smtClean="0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</m:t>
                    </m:r>
                    <m:r>
                      <a:rPr lang="en-US" altLang="zh-CN" sz="3200" i="1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zh-CN" sz="3200" i="1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sSup>
                      <m:sSupPr>
                        <m:ctrlPr>
                          <a:rPr lang="en-US" altLang="zh-CN" sz="3200" i="1">
                            <a:solidFill>
                              <a:schemeClr val="accent3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3200" i="1">
                            <a:solidFill>
                              <a:schemeClr val="accent3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p>
                        <m:r>
                          <a:rPr lang="en-US" altLang="zh-CN" sz="3200" i="1">
                            <a:solidFill>
                              <a:schemeClr val="accent3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US" altLang="zh-CN" sz="3200" b="0" dirty="0">
                  <a:solidFill>
                    <a:schemeClr val="accent3">
                      <a:lumMod val="75000"/>
                    </a:schemeClr>
                  </a:solidFill>
                  <a:ea typeface="Cambria Math" panose="02040503050406030204" pitchFamily="18" charset="0"/>
                </a:endParaRP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3200" dirty="0">
                    <a:solidFill>
                      <a:schemeClr val="accent3">
                        <a:lumMod val="75000"/>
                      </a:schemeClr>
                    </a:solidFill>
                  </a:rPr>
                  <a:t>Ring Case: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CN" sz="3200" i="1" smtClean="0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altLang="zh-CN" sz="3200" b="0" i="1" smtClean="0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zh-CN" sz="3200" b="0" i="1" smtClean="0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  <m:r>
                      <a:rPr lang="en-US" altLang="zh-CN" sz="3200" b="0" i="1" smtClean="0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l-GR" altLang="zh-CN" sz="3200" i="1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altLang="zh-CN" sz="3200" b="0" i="1" smtClean="0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</m:t>
                    </m:r>
                    <m:r>
                      <a:rPr lang="en-US" altLang="zh-CN" sz="3200" i="1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zh-CN" sz="3200" b="0" i="1" smtClean="0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altLang="zh-CN" sz="3200" dirty="0">
                    <a:solidFill>
                      <a:schemeClr val="accent3">
                        <a:lumMod val="75000"/>
                      </a:schemeClr>
                    </a:solidFill>
                  </a:rPr>
                  <a:t>, where </a:t>
                </a:r>
                <a14:m>
                  <m:oMath xmlns:m="http://schemas.openxmlformats.org/officeDocument/2006/math">
                    <m:r>
                      <a:rPr lang="en-US" altLang="zh-CN" sz="3200" i="1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altLang="zh-CN" sz="3200" dirty="0">
                    <a:solidFill>
                      <a:schemeClr val="accent3">
                        <a:lumMod val="75000"/>
                      </a:schemeClr>
                    </a:solidFill>
                  </a:rPr>
                  <a:t> is any ideal factor of </a:t>
                </a:r>
                <a14:m>
                  <m:oMath xmlns:m="http://schemas.openxmlformats.org/officeDocument/2006/math">
                    <m:r>
                      <a:rPr lang="en-US" altLang="zh-CN" sz="3200" b="0" i="1" smtClean="0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𝑞𝑅</m:t>
                    </m:r>
                  </m:oMath>
                </a14:m>
                <a:r>
                  <a:rPr lang="en-US" altLang="zh-CN" sz="3200" dirty="0">
                    <a:solidFill>
                      <a:schemeClr val="accent3">
                        <a:lumMod val="75000"/>
                      </a:schemeClr>
                    </a:solidFill>
                  </a:rPr>
                  <a:t>.</a:t>
                </a:r>
              </a:p>
            </p:txBody>
          </p:sp>
        </mc:Choice>
        <mc:Fallback xmlns="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81B32D4D-F9ED-406B-3C04-843644F6AF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3653" y="3208912"/>
                <a:ext cx="12192000" cy="2217082"/>
              </a:xfrm>
              <a:prstGeom prst="rect">
                <a:avLst/>
              </a:prstGeom>
              <a:blipFill>
                <a:blip r:embed="rId4"/>
                <a:stretch>
                  <a:fillRect b="-79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81346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0C0E99-CC06-A9E8-1209-7A40A95C3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Compute the Min-Entropy</a:t>
            </a:r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00C99922-8783-5474-26D5-A8B52819798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82600" y="934278"/>
                <a:ext cx="11214100" cy="5445086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altLang="zh-CN" dirty="0">
                    <a:solidFill>
                      <a:schemeClr val="tx1"/>
                    </a:solidFill>
                  </a:rPr>
                  <a:t>Key Relation: </a:t>
                </a:r>
                <a14:m>
                  <m:oMath xmlns:m="http://schemas.openxmlformats.org/officeDocument/2006/math">
                    <m:r>
                      <a:rPr lang="en-US" altLang="zh-CN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zh-CN" alt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sub>
                    </m:sSub>
                    <m:r>
                      <a:rPr lang="en-US" altLang="zh-CN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l-GR" altLang="zh-CN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altLang="zh-CN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altLang="zh-CN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zh-CN" alt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sub>
                    </m:sSub>
                    <m:r>
                      <a:rPr lang="en-US" altLang="zh-CN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</m:t>
                    </m:r>
                    <m:r>
                      <a:rPr lang="en-US" altLang="zh-CN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altLang="zh-CN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zh-CN" alt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sub>
                    </m:sSub>
                    <m:r>
                      <a:rPr lang="en-US" altLang="zh-CN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l-GR" altLang="zh-CN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altLang="zh-CN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altLang="zh-CN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</m:t>
                    </m:r>
                    <m:r>
                      <a:rPr lang="en-US" altLang="zh-CN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altLang="zh-CN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zh-CN" alt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sub>
                    </m:sSub>
                    <m:r>
                      <a:rPr lang="en-US" altLang="zh-CN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l-GR" altLang="zh-CN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altLang="zh-CN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b="0" i="1" dirty="0">
                  <a:solidFill>
                    <a:srgbClr val="FF0000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altLang="zh-CN" b="0" i="1" dirty="0">
                  <a:solidFill>
                    <a:srgbClr val="FF0000"/>
                  </a:solidFill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b>
                    </m:sSub>
                    <m:d>
                      <m:dPr>
                        <m:ctrlPr>
                          <a:rPr lang="en-US" altLang="zh-CN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l-GR" altLang="zh-CN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Λ</m:t>
                            </m:r>
                            <m:r>
                              <a:rPr lang="en-US" altLang="zh-CN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  </m:t>
                            </m:r>
                            <m:r>
                              <m:rPr>
                                <m:sty m:val="p"/>
                              </m:rPr>
                              <a:rPr lang="en-US" altLang="zh-CN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σ</m:t>
                            </m:r>
                          </m:sub>
                        </m:sSub>
                        <m:r>
                          <a:rPr lang="en-US" altLang="zh-C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CN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mod</m:t>
                        </m:r>
                        <m:r>
                          <a:rPr lang="en-US" altLang="zh-C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sSup>
                          <m:sSupPr>
                            <m:ctrlPr>
                              <a:rPr lang="en-US" altLang="zh-CN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l-GR" altLang="zh-CN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Λ</m:t>
                            </m:r>
                          </m:e>
                          <m:sup>
                            <m:r>
                              <a:rPr lang="en-US" altLang="zh-CN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US" altLang="zh-CN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log</m:t>
                    </m:r>
                    <m:r>
                      <a:rPr lang="en-US" altLang="zh-CN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⁡</m:t>
                    </m:r>
                    <m:f>
                      <m:fPr>
                        <m:ctrlPr>
                          <a:rPr lang="en-US" altLang="zh-CN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𝜌</m:t>
                            </m:r>
                          </m:e>
                          <m:sub>
                            <m:r>
                              <a:rPr lang="zh-CN" altLang="en-US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l-GR" altLang="zh-CN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Λ</m:t>
                            </m:r>
                          </m:e>
                        </m:d>
                      </m:num>
                      <m:den>
                        <m:sSub>
                          <m:sSubPr>
                            <m:ctrlPr>
                              <a:rPr lang="en-US" altLang="zh-CN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𝜌</m:t>
                            </m:r>
                          </m:e>
                          <m:sub>
                            <m:r>
                              <a:rPr lang="zh-CN" altLang="en-US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sub>
                        </m:sSub>
                        <m:d>
                          <m:dPr>
                            <m:ctrlPr>
                              <a:rPr lang="en-US" altLang="zh-CN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zh-CN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l-GR" altLang="zh-CN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Λ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</m:den>
                    </m:f>
                    <m:r>
                      <a:rPr lang="en-US" altLang="zh-CN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m:rPr>
                        <m:sty m:val="p"/>
                      </m:rPr>
                      <a:rPr lang="en-US" altLang="zh-CN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log</m:t>
                    </m:r>
                    <m:r>
                      <a:rPr lang="en-US" altLang="zh-CN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⁡(</m:t>
                    </m:r>
                    <m:sSub>
                      <m:sSubPr>
                        <m:ctrlP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zh-CN" alt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sub>
                    </m:sSub>
                    <m:r>
                      <a:rPr lang="en-US" altLang="zh-CN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S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l-GR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Λ</m:t>
                        </m:r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/</m:t>
                        </m:r>
                        <m:sSup>
                          <m:sSupPr>
                            <m:ctrlPr>
                              <a:rPr lang="en-US" altLang="zh-CN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l-GR" altLang="zh-CN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Λ</m:t>
                            </m:r>
                          </m:e>
                          <m:sup>
                            <m:r>
                              <a:rPr lang="en-US" altLang="zh-CN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sub>
                    </m:sSub>
                    <m:r>
                      <a:rPr lang="en-US" altLang="zh-CN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altLang="zh-CN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 </a:t>
                </a:r>
                <a:endParaRPr lang="en-US" altLang="zh-CN" dirty="0"/>
              </a:p>
              <a:p>
                <a:pPr marL="0" indent="0">
                  <a:buNone/>
                </a:pPr>
                <a:r>
                  <a:rPr lang="en-US" altLang="zh-CN" dirty="0">
                    <a:solidFill>
                      <a:srgbClr val="FF0000"/>
                    </a:solidFill>
                  </a:rPr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S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l-GR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Λ</m:t>
                        </m:r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/</m:t>
                        </m:r>
                        <m:sSup>
                          <m:sSupPr>
                            <m:ctrlPr>
                              <a:rPr lang="en-US" altLang="zh-CN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l-GR" altLang="zh-CN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Λ</m:t>
                            </m:r>
                          </m:e>
                          <m:sup>
                            <m:r>
                              <a:rPr lang="en-US" altLang="zh-CN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sub>
                    </m:sSub>
                  </m:oMath>
                </a14:m>
                <a:r>
                  <a:rPr lang="en-US" altLang="zh-CN" dirty="0"/>
                  <a:t> is any set of coset representatives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CN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altLang="zh-CN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/</m:t>
                    </m:r>
                    <m:sSup>
                      <m:sSupPr>
                        <m:ctrlP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l-GR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Λ</m:t>
                        </m:r>
                      </m:e>
                      <m:sup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altLang="zh-CN" dirty="0"/>
                  <a:t>.</a:t>
                </a:r>
              </a:p>
              <a:p>
                <a:endParaRPr lang="en-US" altLang="zh-CN" dirty="0"/>
              </a:p>
              <a:p>
                <a:r>
                  <a:rPr lang="en-US" altLang="zh-CN" sz="28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Integer Case: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CN" sz="28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altLang="zh-CN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p>
                        <m:r>
                          <a:rPr lang="en-US" altLang="zh-CN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altLang="zh-CN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m:rPr>
                        <m:sty m:val="p"/>
                      </m:rPr>
                      <a:rPr lang="el-GR" altLang="zh-CN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altLang="zh-CN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</m:t>
                    </m:r>
                    <m:r>
                      <a:rPr lang="en-US" altLang="zh-CN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zh-CN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sSup>
                      <m:sSupPr>
                        <m:ctrlPr>
                          <a:rPr lang="en-US" altLang="zh-CN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p>
                        <m:r>
                          <a:rPr lang="en-US" altLang="zh-CN" sz="2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US" altLang="zh-C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b>
                    </m:sSub>
                    <m:d>
                      <m:dPr>
                        <m:ctrlPr>
                          <a:rPr lang="en-US" altLang="zh-CN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sSup>
                              <m:sSupPr>
                                <m:ctrlPr>
                                  <a:rPr lang="en-US" altLang="zh-CN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ℤ</m:t>
                                </m:r>
                              </m:e>
                              <m:sup>
                                <m:r>
                                  <a:rPr lang="en-US" altLang="zh-CN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p>
                            <m:r>
                              <a:rPr lang="en-US" altLang="zh-CN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  </m:t>
                            </m:r>
                            <m:r>
                              <m:rPr>
                                <m:sty m:val="p"/>
                              </m:rPr>
                              <a:rPr lang="en-US" altLang="zh-CN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σ</m:t>
                            </m:r>
                          </m:sub>
                        </m:sSub>
                        <m:r>
                          <a:rPr lang="en-US" altLang="zh-C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CN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mod</m:t>
                        </m:r>
                        <m:r>
                          <a:rPr lang="en-US" altLang="zh-CN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  <m:sSup>
                          <m:sSupPr>
                            <m:ctrlPr>
                              <a:rPr lang="en-US" altLang="zh-CN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ℤ</m:t>
                            </m:r>
                          </m:e>
                          <m:sup>
                            <m:r>
                              <a:rPr lang="en-US" altLang="zh-CN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d>
                    <m:r>
                      <a:rPr lang="en-US" altLang="zh-CN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func>
                      <m:funcPr>
                        <m:ctrlPr>
                          <a:rPr lang="en-US" altLang="zh-CN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US" altLang="zh-CN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zh-CN" alt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</m:e>
                              <m:sub>
                                <m:r>
                                  <a:rPr lang="zh-CN" alt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zh-CN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altLang="zh-CN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altLang="zh-CN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ℤ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sub>
                                  <m:sup>
                                    <m:r>
                                      <a:rPr lang="en-US" altLang="zh-CN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p>
                                </m:sSubSup>
                              </m:e>
                            </m:d>
                          </m:e>
                        </m:d>
                      </m:e>
                    </m:func>
                  </m:oMath>
                </a14:m>
                <a:r>
                  <a:rPr lang="en-US" altLang="zh-CN" b="0" i="1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altLang="zh-CN" b="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zh-CN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sub>
                    </m:sSub>
                    <m:r>
                      <a:rPr lang="en-US" altLang="zh-CN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=[−</m:t>
                    </m:r>
                    <m:f>
                      <m:fPr>
                        <m:ctrlPr>
                          <a:rPr lang="en-US" altLang="zh-CN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num>
                      <m:den>
                        <m:r>
                          <a:rPr lang="en-US" altLang="zh-CN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altLang="zh-CN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f>
                      <m:fPr>
                        <m:ctrlPr>
                          <a:rPr lang="en-US" altLang="zh-CN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</m:num>
                      <m:den>
                        <m:r>
                          <a:rPr lang="en-US" altLang="zh-CN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altLang="zh-CN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)∩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ℤ</m:t>
                    </m:r>
                  </m:oMath>
                </a14:m>
                <a:r>
                  <a:rPr lang="en-US" altLang="zh-CN" b="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)  </a:t>
                </a:r>
              </a:p>
              <a:p>
                <a:pPr marL="0" indent="0">
                  <a:buNone/>
                </a:pPr>
                <a:r>
                  <a:rPr lang="en-US" altLang="zh-CN" b="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func>
                      <m:funcPr>
                        <m:ctrlPr>
                          <a:rPr lang="en-US" altLang="zh-CN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</m:e>
                              <m:sub>
                                <m: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ℤ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𝑛</m:t>
                                    </m:r>
                                  </m:sup>
                                </m:sSup>
                              </m:e>
                            </m:d>
                          </m:e>
                        </m:d>
                      </m:e>
                    </m:func>
                  </m:oMath>
                </a14:m>
                <a:r>
                  <a:rPr lang="en-US" altLang="zh-CN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  </a:t>
                </a:r>
                <a:r>
                  <a:rPr lang="en-US" altLang="zh-CN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(Banaszczyk’95)</a:t>
                </a:r>
                <a:endParaRPr lang="en-US" altLang="zh-CN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altLang="zh-CN" dirty="0">
                    <a:ea typeface="Cambria Math" panose="02040503050406030204" pitchFamily="18" charset="0"/>
                  </a:rPr>
                  <a:t> 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func>
                      <m:funcPr>
                        <m:ctrlP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zh-CN" altLang="en-US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p>
                          </m:e>
                        </m:d>
                      </m:e>
                    </m:func>
                  </m:oMath>
                </a14:m>
                <a:r>
                  <a:rPr lang="en-US" altLang="zh-CN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altLang="zh-CN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(Poisson Summation Formula, </a:t>
                </a:r>
                <a:r>
                  <a:rPr lang="en-US" altLang="zh-CN" dirty="0" err="1">
                    <a:latin typeface="Cambria Math" panose="02040503050406030204" pitchFamily="18" charset="0"/>
                    <a:ea typeface="Cambria Math" panose="02040503050406030204" pitchFamily="18" charset="0"/>
                  </a:rPr>
                  <a:t>Micciancio</a:t>
                </a:r>
                <a:r>
                  <a:rPr lang="en-US" altLang="zh-CN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Regev’04)</a:t>
                </a:r>
              </a:p>
              <a:p>
                <a:pPr marL="0" indent="0">
                  <a:buNone/>
                </a:pPr>
                <a:r>
                  <a:rPr lang="en-US" altLang="zh-CN" b="0" dirty="0">
                    <a:ea typeface="Cambria Math" panose="02040503050406030204" pitchFamily="18" charset="0"/>
                  </a:rPr>
                  <a:t> 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log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zh-CN" alt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dirty="0"/>
                  <a:t> </a:t>
                </a:r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00C99922-8783-5474-26D5-A8B52819798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82600" y="934278"/>
                <a:ext cx="11214100" cy="5445086"/>
              </a:xfrm>
              <a:blipFill>
                <a:blip r:embed="rId2"/>
                <a:stretch>
                  <a:fillRect l="-978" t="-268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4512C80-FF7E-393B-2AD5-DD609A23F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3198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687B81A7-A3E9-4894-9916-9E6DE5401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Compute the Min-Entropy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9D85D52-3850-478D-BBDF-4F0DF453D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12</a:t>
            </a:fld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8EE5236-4FB3-44A2-91E3-87F11B820491}"/>
                  </a:ext>
                </a:extLst>
              </p:cNvPr>
              <p:cNvSpPr txBox="1"/>
              <p:nvPr/>
            </p:nvSpPr>
            <p:spPr>
              <a:xfrm>
                <a:off x="0" y="1063352"/>
                <a:ext cx="12192000" cy="53594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Ring Case: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CN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m:rPr>
                        <m:sty m:val="p"/>
                      </m:rPr>
                      <a:rPr lang="el-GR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</m:t>
                    </m:r>
                    <m:r>
                      <a:rPr lang="en-US" altLang="zh-CN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𝐼</m:t>
                    </m:r>
                  </m:oMath>
                </a14:m>
                <a:endParaRPr lang="en-US" altLang="zh-CN" sz="2400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400" dirty="0"/>
                  <a:t>Dedekind Theorem: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𝐼</m:t>
                    </m:r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⟨"/>
                        <m:endChr m:val="⟩"/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𝑞</m:t>
                        </m:r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d>
                  </m:oMath>
                </a14:m>
                <a:r>
                  <a:rPr lang="en-US" altLang="zh-CN" sz="2400" dirty="0"/>
                  <a:t> for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altLang="zh-CN" sz="2400" dirty="0"/>
                  <a:t> prime and </a:t>
                </a: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𝐼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| 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𝑞𝑅</m:t>
                    </m:r>
                  </m:oMath>
                </a14:m>
                <a:r>
                  <a:rPr lang="en-US" altLang="zh-CN" sz="2400" dirty="0"/>
                  <a:t>.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altLang="zh-CN" sz="2400" dirty="0"/>
                  <a:t>   (</a:t>
                </a:r>
                <a14:m>
                  <m:oMath xmlns:m="http://schemas.openxmlformats.org/officeDocument/2006/math">
                    <m:r>
                      <a:rPr lang="en-US" altLang="zh-CN" sz="2400" i="1" dirty="0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altLang="zh-CN" sz="2400" dirty="0"/>
                  <a:t> is not necessary to be the prime ideal of </a:t>
                </a:r>
                <a14:m>
                  <m:oMath xmlns:m="http://schemas.openxmlformats.org/officeDocument/2006/math">
                    <m:r>
                      <a:rPr lang="en-US" altLang="zh-CN" sz="2400" i="1" dirty="0" smtClean="0">
                        <a:latin typeface="Cambria Math" panose="02040503050406030204" pitchFamily="18" charset="0"/>
                      </a:rPr>
                      <m:t>𝑞𝑅</m:t>
                    </m:r>
                  </m:oMath>
                </a14:m>
                <a:r>
                  <a:rPr lang="en-US" altLang="zh-CN" sz="2400" dirty="0"/>
                  <a:t>)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400" dirty="0"/>
                  <a:t>If </a:t>
                </a:r>
                <a14:m>
                  <m:oMath xmlns:m="http://schemas.openxmlformats.org/officeDocument/2006/math">
                    <m:r>
                      <a:rPr lang="zh-CN" altLang="en-US" sz="2400" b="0" i="1" smtClean="0">
                        <a:latin typeface="Cambria Math" panose="02040503050406030204" pitchFamily="18" charset="0"/>
                      </a:rPr>
                      <m:t>𝒩</m:t>
                    </m:r>
                    <m:d>
                      <m:d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d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</m:oMath>
                </a14:m>
                <a:r>
                  <a:rPr lang="en-US" altLang="zh-CN" sz="2400" dirty="0"/>
                  <a:t>,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2400" b="0" i="0" smtClean="0">
                            <a:latin typeface="Cambria Math" panose="02040503050406030204" pitchFamily="18" charset="0"/>
                          </a:rPr>
                          <m:t>deg</m:t>
                        </m:r>
                      </m:fName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func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altLang="zh-CN" sz="2400" dirty="0"/>
                  <a:t>.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400" dirty="0"/>
                  <a:t>We can choose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4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S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l-GR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Λ</m:t>
                        </m:r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/</m:t>
                        </m:r>
                        <m:sSup>
                          <m:sSup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l-GR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Λ</m:t>
                            </m:r>
                          </m:e>
                          <m:sup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sub>
                    </m:sSub>
                  </m:oMath>
                </a14:m>
                <a:r>
                  <a:rPr lang="en-US" altLang="zh-CN" sz="2400" dirty="0"/>
                  <a:t> to be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bSup>
                    <m:d>
                      <m:dPr>
                        <m:begChr m:val="["/>
                        <m:endChr m:val="]"/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</m:oMath>
                </a14:m>
                <a:endParaRPr lang="en-US" altLang="zh-CN" sz="2400" b="0" dirty="0"/>
              </a:p>
              <a:p>
                <a:pPr lvl="1">
                  <a:lnSpc>
                    <a:spcPct val="150000"/>
                  </a:lnSpc>
                </a:pPr>
                <a:endParaRPr lang="en-US" altLang="zh-CN" sz="2400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400" dirty="0"/>
                  <a:t>Concentrate on the Coefficient Lattice: (</a:t>
                </a:r>
                <a14:m>
                  <m:oMath xmlns:m="http://schemas.openxmlformats.org/officeDocument/2006/math">
                    <m:r>
                      <a:rPr lang="zh-CN" altLang="en-US" sz="2400" i="1" smtClean="0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US" altLang="zh-CN" sz="2400" dirty="0"/>
                  <a:t> is the coefficient embedding)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b>
                    </m:sSub>
                    <m:d>
                      <m:dPr>
                        <m:ctrlP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zh-CN" alt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𝜙</m:t>
                            </m:r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),  </m:t>
                            </m:r>
                            <m:r>
                              <m:rPr>
                                <m:sty m:val="p"/>
                              </m:rPr>
                              <a:rPr lang="en-US" altLang="zh-CN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σ</m:t>
                            </m:r>
                          </m:sub>
                        </m:sSub>
                        <m:r>
                          <a:rPr lang="en-US" altLang="zh-CN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CN" sz="2400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mod</m:t>
                        </m:r>
                        <m:r>
                          <a:rPr lang="en-US" altLang="zh-CN" sz="24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zh-CN" alt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𝜙</m:t>
                        </m:r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𝐼</m:t>
                        </m:r>
                        <m: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altLang="zh-CN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func>
                      <m:func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24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zh-CN" altLang="en-US" sz="2400" i="1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</m:e>
                              <m:sub>
                                <m:r>
                                  <a:rPr lang="zh-CN" altLang="en-US" sz="2400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altLang="zh-CN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altLang="zh-CN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ℤ</m:t>
                                    </m:r>
                                  </m:e>
                                  <m:sub>
                                    <m:r>
                                      <a:rPr lang="en-US" altLang="zh-CN" sz="2400" i="1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sub>
                                  <m:sup>
                                    <m:r>
                                      <a:rPr lang="en-US" altLang="zh-CN" sz="2400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p>
                                </m:sSubSup>
                              </m:e>
                            </m:d>
                          </m:e>
                        </m:d>
                      </m:e>
                    </m:func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m:rPr>
                        <m:sty m:val="p"/>
                      </m:rPr>
                      <a:rPr lang="en-US" altLang="zh-CN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log</m:t>
                    </m:r>
                    <m:r>
                      <a:rPr lang="en-US" altLang="zh-CN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zh-CN" alt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zh-CN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2400" dirty="0">
                    <a:solidFill>
                      <a:srgbClr val="FF0000"/>
                    </a:solidFill>
                  </a:rPr>
                  <a:t>.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altLang="zh-CN" sz="2400" dirty="0"/>
              </a:p>
            </p:txBody>
          </p:sp>
        </mc:Choice>
        <mc:Fallback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8EE5236-4FB3-44A2-91E3-87F11B8204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063352"/>
                <a:ext cx="12192000" cy="535948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2963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687B81A7-A3E9-4894-9916-9E6DE5401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Our New LHL for Discrete Gaussian Distribution</a:t>
            </a:r>
            <a:endParaRPr lang="zh-CN" altLang="en-US" sz="32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9D85D52-3850-478D-BBDF-4F0DF453D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13</a:t>
            </a:fld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8EE5236-4FB3-44A2-91E3-87F11B820491}"/>
                  </a:ext>
                </a:extLst>
              </p:cNvPr>
              <p:cNvSpPr txBox="1"/>
              <p:nvPr/>
            </p:nvSpPr>
            <p:spPr>
              <a:xfrm>
                <a:off x="0" y="1063352"/>
                <a:ext cx="12192000" cy="53367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altLang="zh-CN" sz="3200" dirty="0"/>
                  <a:t>Next Step: Plug Every Min-Entropy Result into the Algebraic Leftover Hash Lemma (</a:t>
                </a:r>
                <a:r>
                  <a:rPr lang="en-US" altLang="zh-CN" sz="3200" dirty="0" err="1"/>
                  <a:t>Micciancio</a:t>
                </a:r>
                <a:r>
                  <a:rPr lang="en-US" altLang="zh-CN" sz="3200" dirty="0"/>
                  <a:t> Mol’11, Liu Wang’20)</a:t>
                </a:r>
                <a:endParaRPr lang="en-US" altLang="zh-CN" sz="2800" dirty="0"/>
              </a:p>
              <a:p>
                <a:pPr lvl="2"/>
                <a:endParaRPr lang="en-US" altLang="zh-CN" sz="2800" b="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lvl="2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𝒟</m:t>
                      </m:r>
                      <m:r>
                        <a:rPr lang="en-US" altLang="zh-CN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b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𝐀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800" b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𝐀</m:t>
                          </m:r>
                          <m:r>
                            <a:rPr lang="en-US" altLang="zh-CN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acc>
                            <m:accPr>
                              <m:chr m:val="⃗"/>
                              <m:ctrlP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r>
                        <a:rPr lang="en-US" altLang="zh-CN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zh-CN" alt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𝒰</m:t>
                      </m:r>
                      <m:r>
                        <a:rPr lang="en-US" altLang="zh-CN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𝑈</m:t>
                          </m:r>
                          <m:d>
                            <m:dPr>
                              <m:ctrlP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ℤ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b>
                                <m:sup>
                                  <m: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×</m:t>
                                  </m:r>
                                  <m: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sup>
                              </m:sSubSup>
                            </m:e>
                          </m:d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𝑈</m:t>
                          </m:r>
                          <m:d>
                            <m:dPr>
                              <m:ctrlP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ℤ</m:t>
                                  </m:r>
                                </m:e>
                                <m:sub>
                                  <m: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b>
                                <m:sup>
                                  <m:r>
                                    <a:rPr lang="en-US" altLang="zh-CN" sz="2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bSup>
                            </m:e>
                          </m:d>
                        </m:e>
                      </m:d>
                    </m:oMath>
                  </m:oMathPara>
                </a14:m>
                <a:endParaRPr lang="en-US" altLang="zh-CN" sz="2800" i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2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2800">
                          <a:latin typeface="Cambria Math" panose="02040503050406030204" pitchFamily="18" charset="0"/>
                        </a:rPr>
                        <m:t>SD</m:t>
                      </m:r>
                      <m:d>
                        <m:d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zh-CN" altLang="en-US" sz="2800" i="1">
                              <a:latin typeface="Cambria Math" panose="02040503050406030204" pitchFamily="18" charset="0"/>
                            </a:rPr>
                            <m:t>𝒟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zh-CN" altLang="en-US" sz="2800" i="1">
                              <a:latin typeface="Cambria Math" panose="02040503050406030204" pitchFamily="18" charset="0"/>
                            </a:rPr>
                            <m:t>𝒰</m:t>
                          </m:r>
                        </m:e>
                      </m:d>
                      <m:r>
                        <a:rPr lang="en-US" altLang="zh-CN" sz="2800" i="1"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altLang="zh-CN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en-US" altLang="zh-CN" sz="2800" dirty="0">
                  <a:solidFill>
                    <a:schemeClr val="tx1"/>
                  </a:solidFill>
                </a:endParaRPr>
              </a:p>
              <a:p>
                <a:pPr lvl="2"/>
                <a:r>
                  <a:rPr lang="en-US" altLang="zh-CN" sz="2800" dirty="0"/>
                  <a:t>Integer case: </a:t>
                </a:r>
                <a14:m>
                  <m:oMath xmlns:m="http://schemas.openxmlformats.org/officeDocument/2006/math">
                    <m:r>
                      <a:rPr lang="en-US" altLang="zh-CN" sz="2800" i="1" dirty="0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altLang="zh-CN" sz="2800" dirty="0"/>
                  <a:t> prime, </a:t>
                </a:r>
                <a14:m>
                  <m:oMath xmlns:m="http://schemas.openxmlformats.org/officeDocument/2006/math">
                    <m:r>
                      <a:rPr lang="en-US" altLang="zh-CN" sz="2800" b="1">
                        <a:latin typeface="Cambria Math" panose="02040503050406030204" pitchFamily="18" charset="0"/>
                      </a:rPr>
                      <m:t>𝐀</m:t>
                    </m:r>
                    <m:r>
                      <a:rPr lang="en-US" altLang="zh-CN" sz="2800" b="1" i="0" smtClean="0">
                        <a:latin typeface="Cambria Math" panose="02040503050406030204" pitchFamily="18" charset="0"/>
                      </a:rPr>
                      <m:t>~</m:t>
                    </m:r>
                    <m:r>
                      <a:rPr lang="en-US" altLang="zh-CN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𝑈</m:t>
                    </m:r>
                    <m:d>
                      <m:dPr>
                        <m:ctrlPr>
                          <a:rPr lang="en-US" altLang="zh-CN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altLang="zh-CN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ℤ</m:t>
                            </m:r>
                          </m:e>
                          <m:sub>
                            <m:r>
                              <a:rPr lang="en-US" altLang="zh-CN" sz="2800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sub>
                          <m:sup>
                            <m:r>
                              <a:rPr lang="en-US" altLang="zh-CN" sz="2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altLang="zh-CN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r>
                              <a:rPr lang="en-US" altLang="zh-CN" sz="28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</m:sSubSup>
                      </m:e>
                    </m:d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,  </m:t>
                    </m:r>
                    <m:acc>
                      <m:accPr>
                        <m:chr m:val="⃗"/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 ~ </m:t>
                    </m:r>
                    <m:sSub>
                      <m:sSub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sSup>
                          <m:sSupPr>
                            <m:ctrlP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  <m:t>ℤ</m:t>
                            </m:r>
                          </m:e>
                          <m:sup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</m:sSup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sub>
                    </m:sSub>
                    <m:r>
                      <a:rPr lang="en-US" altLang="zh-CN" sz="2800" b="0" i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≤</m:t>
                    </m:r>
                    <m:f>
                      <m:fPr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ad>
                          <m:radPr>
                            <m:degHide m:val="on"/>
                            <m:ctrlPr>
                              <a:rPr lang="en-US" altLang="zh-CN" sz="2800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sz="2800" i="1">
                                <a:latin typeface="Cambria Math" panose="02040503050406030204" pitchFamily="18" charset="0"/>
                              </a:rPr>
                              <m:t>𝜋</m:t>
                            </m:r>
                          </m:e>
                        </m:rad>
                      </m:num>
                      <m:den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altLang="zh-CN" sz="2800" i="1">
                        <a:latin typeface="Cambria Math" panose="02040503050406030204" pitchFamily="18" charset="0"/>
                      </a:rPr>
                      <m:t>⋅</m:t>
                    </m:r>
                    <m:f>
                      <m:fPr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altLang="zh-CN" sz="2800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func>
                              <m:funcPr>
                                <m:ctrlPr>
                                  <a:rPr lang="en-US" altLang="zh-CN" sz="2800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altLang="zh-CN" sz="2800">
                                    <a:latin typeface="Cambria Math" panose="02040503050406030204" pitchFamily="18" charset="0"/>
                                  </a:rPr>
                                  <m:t>ln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en-US" altLang="zh-CN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sz="2800" i="1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  <m:r>
                                      <a:rPr lang="en-US" altLang="zh-CN" sz="2800" i="1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</m:d>
                              </m:e>
                            </m:func>
                          </m:e>
                        </m:rad>
                      </m:den>
                    </m:f>
                    <m:r>
                      <a:rPr lang="en-US" altLang="zh-CN" sz="2800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altLang="zh-CN" sz="2400" dirty="0"/>
              </a:p>
              <a:p>
                <a:pPr lvl="2"/>
                <a:endParaRPr lang="en-US" altLang="zh-CN" sz="2400" dirty="0"/>
              </a:p>
              <a:p>
                <a:pPr lvl="2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func>
                        <m:funcPr>
                          <m:ctrlPr>
                            <a:rPr lang="en-US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24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</m:func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≥2</m:t>
                      </m:r>
                      <m:func>
                        <m:func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240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</a:rPr>
                                    <m:t>𝜀</m:t>
                                  </m:r>
                                </m:den>
                              </m:f>
                            </m:e>
                          </m:d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  <m:func>
                            <m:func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altLang="zh-CN" sz="240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</m:e>
                          </m:func>
                        </m:e>
                      </m:func>
                    </m:oMath>
                  </m:oMathPara>
                </a14:m>
                <a:endParaRPr lang="en-US" altLang="zh-CN" sz="2400" dirty="0"/>
              </a:p>
              <a:p>
                <a:pPr lvl="2"/>
                <a:r>
                  <a:rPr lang="en-US" altLang="zh-CN" sz="2400" dirty="0"/>
                  <a:t>GPV08:                   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func>
                      <m:funcPr>
                        <m:ctrlP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24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f>
                          <m:fPr>
                            <m:ctrlP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en-US" altLang="zh-CN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func>
                                  <m:funcPr>
                                    <m:ctrlPr>
                                      <a:rPr lang="en-US" altLang="zh-CN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altLang="zh-CN" sz="2400">
                                        <a:latin typeface="Cambria Math" panose="02040503050406030204" pitchFamily="18" charset="0"/>
                                      </a:rPr>
                                      <m:t>ln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altLang="zh-CN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CN" sz="2400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  <m:r>
                                          <a:rPr lang="en-US" altLang="zh-CN" sz="2400" i="1">
                                            <a:latin typeface="Cambria Math" panose="02040503050406030204" pitchFamily="18" charset="0"/>
                                          </a:rPr>
                                          <m:t>𝑚</m:t>
                                        </m:r>
                                        <m:d>
                                          <m:dPr>
                                            <m:ctrlPr>
                                              <a:rPr lang="en-US" altLang="zh-CN" sz="2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altLang="zh-CN" sz="2400" i="1">
                                                <a:latin typeface="Cambria Math" panose="02040503050406030204" pitchFamily="18" charset="0"/>
                                              </a:rPr>
                                              <m:t>1+</m:t>
                                            </m:r>
                                            <m:f>
                                              <m:fPr>
                                                <m:ctrlPr>
                                                  <a:rPr lang="en-US" altLang="zh-CN" sz="24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fPr>
                                              <m:num>
                                                <m:r>
                                                  <a:rPr lang="en-US" altLang="zh-CN" sz="2400" i="1">
                                                    <a:latin typeface="Cambria Math" panose="02040503050406030204" pitchFamily="18" charset="0"/>
                                                  </a:rPr>
                                                  <m:t>1</m:t>
                                                </m:r>
                                              </m:num>
                                              <m:den>
                                                <m:r>
                                                  <a:rPr lang="zh-CN" altLang="en-US" sz="2400" i="1">
                                                    <a:latin typeface="Cambria Math" panose="02040503050406030204" pitchFamily="18" charset="0"/>
                                                  </a:rPr>
                                                  <m:t>𝜀</m:t>
                                                </m:r>
                                              </m:den>
                                            </m:f>
                                          </m:e>
                                        </m:d>
                                      </m:e>
                                    </m:d>
                                  </m:e>
                                </m:func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r>
                                  <a:rPr lang="zh-CN" altLang="en-US" sz="2400" b="0" i="1" smtClean="0">
                                    <a:latin typeface="Cambria Math" panose="02040503050406030204" pitchFamily="18" charset="0"/>
                                  </a:rPr>
                                  <m:t>𝜋</m:t>
                                </m:r>
                              </m:e>
                            </m:rad>
                          </m:den>
                        </m:f>
                      </m:e>
                    </m:func>
                    <m:r>
                      <a:rPr lang="en-US" altLang="zh-CN" sz="2400" i="1">
                        <a:latin typeface="Cambria Math" panose="02040503050406030204" pitchFamily="18" charset="0"/>
                      </a:rPr>
                      <m:t>≥1+</m:t>
                    </m:r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240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𝑞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,</m:t>
                        </m:r>
                      </m:e>
                    </m:func>
                  </m:oMath>
                </a14:m>
                <a:endParaRPr lang="en-US" altLang="zh-CN" sz="2400" dirty="0"/>
              </a:p>
            </p:txBody>
          </p:sp>
        </mc:Choice>
        <mc:Fallback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8EE5236-4FB3-44A2-91E3-87F11B8204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063352"/>
                <a:ext cx="12192000" cy="5336782"/>
              </a:xfrm>
              <a:prstGeom prst="rect">
                <a:avLst/>
              </a:prstGeom>
              <a:blipFill>
                <a:blip r:embed="rId3"/>
                <a:stretch>
                  <a:fillRect t="-148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思想气泡: 云 1">
                <a:extLst>
                  <a:ext uri="{FF2B5EF4-FFF2-40B4-BE49-F238E27FC236}">
                    <a16:creationId xmlns:a16="http://schemas.microsoft.com/office/drawing/2014/main" id="{CB058723-E704-364A-D28A-FAFE032E8B55}"/>
                  </a:ext>
                </a:extLst>
              </p:cNvPr>
              <p:cNvSpPr/>
              <p:nvPr/>
            </p:nvSpPr>
            <p:spPr>
              <a:xfrm>
                <a:off x="8691595" y="5302278"/>
                <a:ext cx="3178333" cy="984739"/>
              </a:xfrm>
              <a:prstGeom prst="cloudCallout">
                <a:avLst>
                  <a:gd name="adj1" fmla="val -44806"/>
                  <a:gd name="adj2" fmla="val 62920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rgbClr val="FF0000"/>
                    </a:solidFill>
                  </a:rPr>
                  <a:t>σ saved by a factor of</a:t>
                </a:r>
                <a14:m>
                  <m:oMath xmlns:m="http://schemas.openxmlformats.org/officeDocument/2006/math">
                    <m:r>
                      <a:rPr lang="en-US" altLang="zh-CN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zh-CN" altLang="en-US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𝜔</m:t>
                    </m:r>
                    <m:r>
                      <a:rPr lang="en-US" altLang="zh-CN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ad>
                      <m:radPr>
                        <m:degHide m:val="on"/>
                        <m:ctrlP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sty m:val="p"/>
                          </m:rPr>
                          <a:rPr lang="en-US" altLang="zh-CN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log</m:t>
                        </m:r>
                        <m:r>
                          <a:rPr lang="en-US" altLang="zh-CN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zh-CN" altLang="en-US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λ</m:t>
                        </m:r>
                      </m:e>
                    </m:rad>
                    <m:r>
                      <a:rPr lang="en-US" altLang="zh-CN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dirty="0">
                    <a:solidFill>
                      <a:srgbClr val="FF0000"/>
                    </a:solidFill>
                  </a:rPr>
                  <a:t> </a:t>
                </a:r>
                <a:endParaRPr lang="zh-CN" alt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" name="思想气泡: 云 1">
                <a:extLst>
                  <a:ext uri="{FF2B5EF4-FFF2-40B4-BE49-F238E27FC236}">
                    <a16:creationId xmlns:a16="http://schemas.microsoft.com/office/drawing/2014/main" id="{CB058723-E704-364A-D28A-FAFE032E8B5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91595" y="5302278"/>
                <a:ext cx="3178333" cy="984739"/>
              </a:xfrm>
              <a:prstGeom prst="cloudCallout">
                <a:avLst>
                  <a:gd name="adj1" fmla="val -44806"/>
                  <a:gd name="adj2" fmla="val 62920"/>
                </a:avLst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思想气泡: 云 3">
                <a:extLst>
                  <a:ext uri="{FF2B5EF4-FFF2-40B4-BE49-F238E27FC236}">
                    <a16:creationId xmlns:a16="http://schemas.microsoft.com/office/drawing/2014/main" id="{9759D285-8432-9F6D-0DED-4939771126F6}"/>
                  </a:ext>
                </a:extLst>
              </p:cNvPr>
              <p:cNvSpPr/>
              <p:nvPr/>
            </p:nvSpPr>
            <p:spPr>
              <a:xfrm>
                <a:off x="8631962" y="4267469"/>
                <a:ext cx="3178333" cy="984739"/>
              </a:xfrm>
              <a:prstGeom prst="cloudCallout">
                <a:avLst>
                  <a:gd name="adj1" fmla="val -44806"/>
                  <a:gd name="adj2" fmla="val 62920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Trade-off between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zh-CN" dirty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altLang="zh-CN" dirty="0">
                    <a:solidFill>
                      <a:schemeClr val="tx1"/>
                    </a:solidFill>
                  </a:rPr>
                  <a:t> 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" name="思想气泡: 云 3">
                <a:extLst>
                  <a:ext uri="{FF2B5EF4-FFF2-40B4-BE49-F238E27FC236}">
                    <a16:creationId xmlns:a16="http://schemas.microsoft.com/office/drawing/2014/main" id="{9759D285-8432-9F6D-0DED-4939771126F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31962" y="4267469"/>
                <a:ext cx="3178333" cy="984739"/>
              </a:xfrm>
              <a:prstGeom prst="cloudCallout">
                <a:avLst>
                  <a:gd name="adj1" fmla="val -44806"/>
                  <a:gd name="adj2" fmla="val 62920"/>
                </a:avLst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04336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" grpId="0" animBg="1"/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E25741-360B-B1F5-EEF8-2E7CA67E61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C22CFD81-5717-883A-A163-927851B08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Our New LHL for Discrete Gaussian Distribution</a:t>
            </a:r>
            <a:endParaRPr lang="zh-CN" altLang="en-US" sz="32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D26988C-D83B-5159-2A3F-D8E4F0357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14</a:t>
            </a:fld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6C562F17-0DFD-B19F-5FF5-F01B44984F22}"/>
                  </a:ext>
                </a:extLst>
              </p:cNvPr>
              <p:cNvSpPr txBox="1"/>
              <p:nvPr/>
            </p:nvSpPr>
            <p:spPr>
              <a:xfrm>
                <a:off x="0" y="1063352"/>
                <a:ext cx="12192000" cy="49500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2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𝒟</m:t>
                      </m:r>
                      <m:r>
                        <a:rPr lang="en-US" altLang="zh-CN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b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𝐀</m:t>
                          </m:r>
                          <m: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800" b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𝐀</m:t>
                          </m:r>
                          <m:r>
                            <a:rPr lang="en-US" altLang="zh-CN" sz="28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acc>
                            <m:accPr>
                              <m:chr m:val="⃗"/>
                              <m:ctrlP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r>
                        <a:rPr lang="en-US" altLang="zh-CN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zh-CN" alt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𝒰</m:t>
                      </m:r>
                      <m:r>
                        <a:rPr lang="en-US" altLang="zh-CN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altLang="zh-CN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𝑈</m:t>
                      </m:r>
                      <m:d>
                        <m:dPr>
                          <m:ctrlP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  <m:sup>
                              <m: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bSup>
                        </m:e>
                      </m:d>
                      <m:r>
                        <a:rPr lang="en-US" altLang="zh-CN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altLang="zh-CN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𝑈</m:t>
                      </m:r>
                      <m:d>
                        <m:dPr>
                          <m:ctrlPr>
                            <a:rPr lang="en-US" altLang="zh-CN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  <m:sup>
                              <m:r>
                                <a:rPr lang="en-US" altLang="zh-CN" sz="2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bSup>
                        </m:e>
                      </m:d>
                      <m:r>
                        <a:rPr lang="en-US" altLang="zh-CN" sz="2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CN" sz="2800" dirty="0">
                  <a:solidFill>
                    <a:schemeClr val="tx1"/>
                  </a:solidFill>
                </a:endParaRPr>
              </a:p>
              <a:p>
                <a:pPr lvl="2"/>
                <a:endParaRPr lang="en-US" altLang="zh-CN" sz="2800" dirty="0">
                  <a:solidFill>
                    <a:schemeClr val="tx1"/>
                  </a:solidFill>
                </a:endParaRPr>
              </a:p>
              <a:p>
                <a:pPr lvl="2"/>
                <a:r>
                  <a:rPr lang="en-US" altLang="zh-CN" sz="2800" dirty="0"/>
                  <a:t>Ring case: </a:t>
                </a:r>
                <a14:m>
                  <m:oMath xmlns:m="http://schemas.openxmlformats.org/officeDocument/2006/math">
                    <m:r>
                      <a:rPr lang="en-US" altLang="zh-CN" sz="2800" i="1" dirty="0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altLang="zh-CN" sz="2800" dirty="0"/>
                  <a:t> prime, </a:t>
                </a:r>
                <a14:m>
                  <m:oMath xmlns:m="http://schemas.openxmlformats.org/officeDocument/2006/math"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f>
                      <m:f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num>
                      <m:den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den>
                    </m:f>
                    <m:r>
                      <a:rPr lang="en-US" altLang="zh-CN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+1 </m:t>
                    </m:r>
                    <m:r>
                      <m:rPr>
                        <m:sty m:val="p"/>
                      </m:rPr>
                      <a:rPr lang="en-US" altLang="zh-CN" sz="2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mod</m:t>
                    </m:r>
                    <m:f>
                      <m:f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  <m:r>
                          <a:rPr lang="en-US" altLang="zh-CN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num>
                      <m:den>
                        <m:r>
                          <a:rPr lang="en-US" altLang="zh-CN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den>
                    </m:f>
                  </m:oMath>
                </a14:m>
                <a:r>
                  <a:rPr lang="en-US" altLang="zh-CN" sz="2800" b="1" dirty="0">
                    <a:latin typeface="Cambria Math" panose="02040503050406030204" pitchFamily="18" charset="0"/>
                  </a:rPr>
                  <a:t>,</a:t>
                </a:r>
                <a:r>
                  <a:rPr lang="en-US" altLang="zh-CN" sz="2800" dirty="0">
                    <a:latin typeface="Cambria Math" panose="02040503050406030204" pitchFamily="18" charset="0"/>
                  </a:rPr>
                  <a:t> then 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𝑞𝑅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altLang="zh-CN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sz="2800" b="0" i="1">
                            <a:latin typeface="Cambria Math" panose="02040503050406030204" pitchFamily="18" charset="0"/>
                          </a:rPr>
                          <m:t>𝔮</m:t>
                        </m:r>
                      </m:e>
                      <m:sub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sz="2800" b="0" i="1">
                            <a:latin typeface="Cambria Math" panose="02040503050406030204" pitchFamily="18" charset="0"/>
                          </a:rPr>
                          <m:t>𝔮</m:t>
                        </m:r>
                      </m:e>
                      <m:sub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</m:t>
                    </m:r>
                    <m:sSub>
                      <m:sSubPr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sz="2800" b="0" i="1">
                            <a:latin typeface="Cambria Math" panose="02040503050406030204" pitchFamily="18" charset="0"/>
                          </a:rPr>
                          <m:t>𝔮</m:t>
                        </m:r>
                      </m:e>
                      <m:sub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/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</m:oMath>
                </a14:m>
                <a:r>
                  <a:rPr lang="en-US" altLang="zh-CN" sz="2800" dirty="0">
                    <a:latin typeface="Cambria Math" panose="02040503050406030204" pitchFamily="18" charset="0"/>
                  </a:rPr>
                  <a:t> (LyubashevskySeiler18) with each </a:t>
                </a:r>
                <a14:m>
                  <m:oMath xmlns:m="http://schemas.openxmlformats.org/officeDocument/2006/math">
                    <m:r>
                      <a:rPr lang="zh-CN" altLang="en-US" sz="2800" i="1" smtClean="0">
                        <a:latin typeface="Cambria Math" panose="02040503050406030204" pitchFamily="18" charset="0"/>
                      </a:rPr>
                      <m:t>𝒩</m:t>
                    </m:r>
                    <m:d>
                      <m:d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2800" i="1">
                                <a:latin typeface="Cambria Math" panose="02040503050406030204" pitchFamily="18" charset="0"/>
                              </a:rPr>
                              <m:t>𝔮</m:t>
                            </m:r>
                          </m:e>
                          <m:sub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p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sup>
                    </m:sSup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altLang="zh-CN" sz="2800" dirty="0">
                  <a:latin typeface="Cambria Math" panose="02040503050406030204" pitchFamily="18" charset="0"/>
                </a:endParaRPr>
              </a:p>
              <a:p>
                <a:pPr lvl="2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b="1">
                          <a:latin typeface="Cambria Math" panose="02040503050406030204" pitchFamily="18" charset="0"/>
                        </a:rPr>
                        <m:t>𝐀</m:t>
                      </m:r>
                      <m:r>
                        <a:rPr lang="en-US" altLang="zh-CN" sz="2800" b="1" i="0" smtClean="0">
                          <a:latin typeface="Cambria Math" panose="02040503050406030204" pitchFamily="18" charset="0"/>
                        </a:rPr>
                        <m:t> ~ </m:t>
                      </m:r>
                      <m:r>
                        <a:rPr lang="en-US" altLang="zh-CN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𝑈</m:t>
                      </m:r>
                      <m:d>
                        <m:dPr>
                          <m:ctrlPr>
                            <a:rPr lang="en-US" altLang="zh-CN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  <m:sup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bSup>
                        </m:e>
                      </m:d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,  </m:t>
                      </m:r>
                      <m:acc>
                        <m:accPr>
                          <m:chr m:val="⃗"/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 ~ </m:t>
                      </m:r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sSup>
                            <m:sSupPr>
                              <m:ctrlP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p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p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sub>
                      </m:sSub>
                      <m:r>
                        <a:rPr lang="en-US" altLang="zh-CN" sz="2800" b="0" i="0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𝜎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≤</m:t>
                      </m:r>
                      <m:f>
                        <m:f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ad>
                            <m:radPr>
                              <m:degHide m:val="on"/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</m:rad>
                        </m:num>
                        <m:den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altLang="zh-CN" sz="2800" i="1">
                          <a:latin typeface="Cambria Math" panose="02040503050406030204" pitchFamily="18" charset="0"/>
                        </a:rPr>
                        <m:t>⋅</m:t>
                      </m:r>
                      <m:f>
                        <m:fPr>
                          <m:ctrlPr>
                            <a:rPr lang="en-US" altLang="zh-CN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func>
                                <m:func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altLang="zh-CN" sz="2800">
                                      <a:latin typeface="Cambria Math" panose="02040503050406030204" pitchFamily="18" charset="0"/>
                                    </a:rPr>
                                    <m:t>ln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altLang="zh-CN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sz="2800" i="1">
                                          <a:latin typeface="Cambria Math" panose="02040503050406030204" pitchFamily="18" charset="0"/>
                                        </a:rPr>
                                        <m:t>4</m:t>
                                      </m:r>
                                      <m: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e>
                                  </m:d>
                                </m:e>
                              </m:func>
                            </m:e>
                          </m:rad>
                        </m:den>
                      </m:f>
                      <m:r>
                        <a:rPr lang="en-US" altLang="zh-CN" sz="2800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en-US" altLang="zh-CN" sz="2400" dirty="0"/>
              </a:p>
              <a:p>
                <a:pPr lvl="2"/>
                <a:endParaRPr lang="en-US" altLang="zh-CN" sz="2400" dirty="0"/>
              </a:p>
              <a:p>
                <a:pPr lvl="2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𝑚𝑓</m:t>
                      </m:r>
                      <m:func>
                        <m:funcPr>
                          <m:ctrlPr>
                            <a:rPr lang="en-US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24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altLang="zh-CN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</m:func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≥2</m:t>
                      </m:r>
                      <m:func>
                        <m:func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240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zh-CN" altLang="en-US" sz="2400" i="1">
                                      <a:latin typeface="Cambria Math" panose="02040503050406030204" pitchFamily="18" charset="0"/>
                                    </a:rPr>
                                    <m:t>𝜀</m:t>
                                  </m:r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𝑛𝑓</m:t>
                      </m:r>
                      <m:func>
                        <m:func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240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</m:func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+</m:t>
                      </m:r>
                      <m:func>
                        <m:func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240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</m:func>
                    </m:oMath>
                  </m:oMathPara>
                </a14:m>
                <a:endParaRPr lang="en-US" altLang="zh-CN" sz="2400" dirty="0"/>
              </a:p>
              <a:p>
                <a:pPr lvl="2"/>
                <a:r>
                  <a:rPr lang="en-US" altLang="zh-CN" sz="2400" dirty="0"/>
                  <a:t>LPR13:           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func>
                      <m:funcPr>
                        <m:ctrlPr>
                          <a:rPr lang="en-US" altLang="zh-CN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24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f>
                          <m:fPr>
                            <m:ctrlP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𝜎</m:t>
                            </m:r>
                          </m:num>
                          <m:den>
                            <m:r>
                              <a:rPr lang="en-US" altLang="zh-CN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ad>
                              <m:radPr>
                                <m:degHide m:val="on"/>
                                <m:ctrlPr>
                                  <a:rPr lang="en-US" altLang="zh-CN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altLang="zh-CN" sz="2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</m:rad>
                          </m:den>
                        </m:f>
                      </m:e>
                    </m:func>
                    <m:r>
                      <a:rPr lang="en-US" altLang="zh-CN" sz="2400" i="1">
                        <a:latin typeface="Cambria Math" panose="02040503050406030204" pitchFamily="18" charset="0"/>
                      </a:rPr>
                      <m:t>≥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)</m:t>
                    </m:r>
                    <m:func>
                      <m:func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240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</m:func>
                  </m:oMath>
                </a14:m>
                <a:endParaRPr lang="en-US" altLang="zh-CN" sz="2400" dirty="0"/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6C562F17-0DFD-B19F-5FF5-F01B44984F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063352"/>
                <a:ext cx="12192000" cy="495007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思想气泡: 云 6">
                <a:extLst>
                  <a:ext uri="{FF2B5EF4-FFF2-40B4-BE49-F238E27FC236}">
                    <a16:creationId xmlns:a16="http://schemas.microsoft.com/office/drawing/2014/main" id="{39BA963B-3657-407D-9A70-EA5A135B6922}"/>
                  </a:ext>
                </a:extLst>
              </p:cNvPr>
              <p:cNvSpPr/>
              <p:nvPr/>
            </p:nvSpPr>
            <p:spPr>
              <a:xfrm>
                <a:off x="8287405" y="3942791"/>
                <a:ext cx="3178333" cy="984739"/>
              </a:xfrm>
              <a:prstGeom prst="cloudCallout">
                <a:avLst>
                  <a:gd name="adj1" fmla="val -44806"/>
                  <a:gd name="adj2" fmla="val 62920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Trade-off between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zh-CN" dirty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altLang="zh-CN" dirty="0">
                    <a:solidFill>
                      <a:schemeClr val="tx1"/>
                    </a:solidFill>
                  </a:rPr>
                  <a:t> 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思想气泡: 云 6">
                <a:extLst>
                  <a:ext uri="{FF2B5EF4-FFF2-40B4-BE49-F238E27FC236}">
                    <a16:creationId xmlns:a16="http://schemas.microsoft.com/office/drawing/2014/main" id="{39BA963B-3657-407D-9A70-EA5A135B692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87405" y="3942791"/>
                <a:ext cx="3178333" cy="984739"/>
              </a:xfrm>
              <a:prstGeom prst="cloudCallout">
                <a:avLst>
                  <a:gd name="adj1" fmla="val -44806"/>
                  <a:gd name="adj2" fmla="val 62920"/>
                </a:avLst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思想气泡: 云 1">
                <a:extLst>
                  <a:ext uri="{FF2B5EF4-FFF2-40B4-BE49-F238E27FC236}">
                    <a16:creationId xmlns:a16="http://schemas.microsoft.com/office/drawing/2014/main" id="{8F1DF681-5092-565D-9282-DCC8107F19DA}"/>
                  </a:ext>
                </a:extLst>
              </p:cNvPr>
              <p:cNvSpPr/>
              <p:nvPr/>
            </p:nvSpPr>
            <p:spPr>
              <a:xfrm>
                <a:off x="8287404" y="5142112"/>
                <a:ext cx="3178333" cy="984739"/>
              </a:xfrm>
              <a:prstGeom prst="cloudCallout">
                <a:avLst>
                  <a:gd name="adj1" fmla="val -44806"/>
                  <a:gd name="adj2" fmla="val 62920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dirty="0">
                    <a:solidFill>
                      <a:srgbClr val="FF0000"/>
                    </a:solidFill>
                  </a:rPr>
                  <a:t>σ saved by a factor of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altLang="zh-CN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zh-CN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rad>
                  </m:oMath>
                </a14:m>
                <a:r>
                  <a:rPr lang="en-US" altLang="zh-CN" sz="2400" dirty="0">
                    <a:solidFill>
                      <a:srgbClr val="FF0000"/>
                    </a:solidFill>
                  </a:rPr>
                  <a:t> </a:t>
                </a:r>
                <a:endParaRPr lang="zh-CN" altLang="en-US" sz="2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" name="思想气泡: 云 1">
                <a:extLst>
                  <a:ext uri="{FF2B5EF4-FFF2-40B4-BE49-F238E27FC236}">
                    <a16:creationId xmlns:a16="http://schemas.microsoft.com/office/drawing/2014/main" id="{8F1DF681-5092-565D-9282-DCC8107F19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87404" y="5142112"/>
                <a:ext cx="3178333" cy="984739"/>
              </a:xfrm>
              <a:prstGeom prst="cloudCallout">
                <a:avLst>
                  <a:gd name="adj1" fmla="val -44806"/>
                  <a:gd name="adj2" fmla="val 62920"/>
                </a:avLst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98656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687B81A7-A3E9-4894-9916-9E6DE5401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Application: Hardness of Extended-MLWE</a:t>
            </a:r>
            <a:endParaRPr lang="zh-CN" altLang="en-US" sz="32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9D85D52-3850-478D-BBDF-4F0DF453D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15</a:t>
            </a:fld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8EE5236-4FB3-44A2-91E3-87F11B820491}"/>
                  </a:ext>
                </a:extLst>
              </p:cNvPr>
              <p:cNvSpPr txBox="1"/>
              <p:nvPr/>
            </p:nvSpPr>
            <p:spPr>
              <a:xfrm>
                <a:off x="-6350" y="906125"/>
                <a:ext cx="11628507" cy="630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altLang="zh-CN" sz="2200" dirty="0">
                    <a:solidFill>
                      <a:schemeClr val="accent3">
                        <a:lumMod val="75000"/>
                      </a:schemeClr>
                    </a:solidFill>
                  </a:rPr>
                  <a:t>Extended-MLWE</a:t>
                </a:r>
                <a:r>
                  <a:rPr lang="en-US" altLang="zh-CN" sz="2200" dirty="0"/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sz="2200" b="0" i="0" smtClean="0">
                            <a:latin typeface="Cambria Math" panose="02040503050406030204" pitchFamily="18" charset="0"/>
                          </a:rPr>
                          <m:t>A</m:t>
                        </m:r>
                        <m:r>
                          <a:rPr lang="en-US" altLang="zh-CN" sz="2200" b="0" i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n-US" altLang="zh-CN" sz="2200" b="0" i="0" smtClean="0">
                            <a:latin typeface="Cambria Math" panose="02040503050406030204" pitchFamily="18" charset="0"/>
                          </a:rPr>
                          <m:t>A</m:t>
                        </m:r>
                        <m:r>
                          <a:rPr lang="en-US" altLang="zh-CN" sz="2200" b="0" i="0" smtClean="0">
                            <a:latin typeface="Cambria Math" panose="02040503050406030204" pitchFamily="18" charset="0"/>
                          </a:rPr>
                          <m:t>⋅</m:t>
                        </m:r>
                        <m:acc>
                          <m:accPr>
                            <m:chr m:val="⃗"/>
                            <m:ctrlPr>
                              <a:rPr lang="en-US" altLang="zh-CN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</m:acc>
                        <m:r>
                          <a:rPr lang="en-US" altLang="zh-CN" sz="2200" i="0">
                            <a:latin typeface="Cambria Math" panose="02040503050406030204" pitchFamily="18" charset="0"/>
                          </a:rPr>
                          <m:t>+</m:t>
                        </m:r>
                        <m:acc>
                          <m:accPr>
                            <m:chr m:val="⃗"/>
                            <m:ctrlPr>
                              <a:rPr lang="en-US" altLang="zh-CN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</m:acc>
                        <m:r>
                          <a:rPr lang="en-US" altLang="zh-CN" sz="2200" i="0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⃗"/>
                            <m:ctrlPr>
                              <a:rPr lang="en-US" altLang="zh-CN" sz="22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200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acc>
                        <m:r>
                          <a:rPr lang="en-US" altLang="zh-CN" sz="2200" i="0">
                            <a:latin typeface="Cambria Math" panose="02040503050406030204" pitchFamily="18" charset="0"/>
                          </a:rPr>
                          <m:t>, </m:t>
                        </m:r>
                        <m:d>
                          <m:dPr>
                            <m:begChr m:val="⟨"/>
                            <m:endChr m:val="⟩"/>
                            <m:ctrlPr>
                              <a:rPr lang="en-US" altLang="zh-CN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⃗"/>
                                <m:ctrlPr>
                                  <a:rPr lang="en-US" altLang="zh-CN" sz="22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2200" i="1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acc>
                            <m:r>
                              <a:rPr lang="en-US" altLang="zh-CN" sz="2200" i="1" dirty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sz="2200" i="1" dirty="0">
                                <a:latin typeface="Cambria Math" panose="02040503050406030204" pitchFamily="18" charset="0"/>
                              </a:rPr>
                              <m:t>𝜙</m:t>
                            </m:r>
                            <m:r>
                              <a:rPr lang="en-US" altLang="zh-CN" sz="2200" i="1" dirty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acc>
                              <m:accPr>
                                <m:chr m:val="⃗"/>
                                <m:ctrlPr>
                                  <a:rPr lang="en-US" altLang="zh-CN" sz="2200" i="1" dirty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2200" i="1" dirty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acc>
                            <m:r>
                              <a:rPr lang="en-US" altLang="zh-CN" sz="2200" i="1" dirty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d>
                      </m:e>
                    </m:d>
                    <m:r>
                      <a:rPr lang="en-US" altLang="zh-CN" sz="2200" i="0">
                        <a:latin typeface="Cambria Math" panose="02040503050406030204" pitchFamily="18" charset="0"/>
                      </a:rPr>
                      <m:t>≈</m:t>
                    </m:r>
                    <m:d>
                      <m:dPr>
                        <m:ctrlPr>
                          <a:rPr lang="en-US" altLang="zh-CN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sz="2200" i="0">
                            <a:latin typeface="Cambria Math" panose="02040503050406030204" pitchFamily="18" charset="0"/>
                          </a:rPr>
                          <m:t>A</m:t>
                        </m:r>
                        <m:r>
                          <a:rPr lang="en-US" altLang="zh-CN" sz="2200" i="0">
                            <a:latin typeface="Cambria Math" panose="02040503050406030204" pitchFamily="18" charset="0"/>
                          </a:rPr>
                          <m:t>, </m:t>
                        </m:r>
                        <m:acc>
                          <m:accPr>
                            <m:chr m:val="⃗"/>
                            <m:ctrlPr>
                              <a:rPr lang="en-US" altLang="zh-CN" sz="22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200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</m:acc>
                        <m:r>
                          <a:rPr lang="en-US" altLang="zh-CN" sz="2200" i="0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⃗"/>
                            <m:ctrlPr>
                              <a:rPr lang="en-US" altLang="zh-CN" sz="22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200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acc>
                        <m:r>
                          <a:rPr lang="en-US" altLang="zh-CN" sz="2200" i="0">
                            <a:latin typeface="Cambria Math" panose="02040503050406030204" pitchFamily="18" charset="0"/>
                          </a:rPr>
                          <m:t>, </m:t>
                        </m:r>
                        <m:d>
                          <m:dPr>
                            <m:begChr m:val="⟨"/>
                            <m:endChr m:val="⟩"/>
                            <m:ctrlPr>
                              <a:rPr lang="en-US" altLang="zh-CN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⃗"/>
                                <m:ctrlPr>
                                  <a:rPr lang="en-US" altLang="zh-CN" sz="22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2200" i="1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acc>
                            <m:r>
                              <a:rPr lang="en-US" altLang="zh-CN" sz="2200" i="0" dirty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sz="2200" b="0" i="1" dirty="0" smtClean="0">
                                <a:latin typeface="Cambria Math" panose="02040503050406030204" pitchFamily="18" charset="0"/>
                              </a:rPr>
                              <m:t>𝜙</m:t>
                            </m:r>
                            <m:r>
                              <a:rPr lang="en-US" altLang="zh-CN" sz="2200" b="0" i="1" dirty="0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acc>
                              <m:accPr>
                                <m:chr m:val="⃗"/>
                                <m:ctrlPr>
                                  <a:rPr lang="en-US" altLang="zh-CN" sz="2200" i="1" dirty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2200" i="1" dirty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acc>
                            <m:r>
                              <a:rPr lang="en-US" altLang="zh-CN" sz="2200" b="0" i="0" dirty="0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d>
                      </m:e>
                    </m:d>
                  </m:oMath>
                </a14:m>
                <a:endParaRPr lang="en-US" altLang="zh-CN" sz="2200" dirty="0">
                  <a:latin typeface="Cambria Math" panose="020405030504060302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2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lang="en-US" altLang="zh-CN" sz="22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∈</m:t>
                    </m:r>
                    <m:sSubSup>
                      <m:sSubSupPr>
                        <m:ctrlPr>
                          <a:rPr lang="en-US" altLang="zh-CN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zh-CN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  <m:sup>
                        <m:r>
                          <a:rPr lang="en-US" altLang="zh-CN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lang="en-US" altLang="zh-CN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US" altLang="zh-CN" sz="22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sz="2200" dirty="0">
                    <a:solidFill>
                      <a:schemeClr val="tx1"/>
                    </a:solidFill>
                  </a:rPr>
                  <a:t>uniformly </a:t>
                </a:r>
                <a:r>
                  <a:rPr lang="en-US" altLang="zh-CN" sz="2200" dirty="0"/>
                  <a:t>at random,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zh-CN" sz="22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2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acc>
                    <m:r>
                      <a:rPr lang="en-US" altLang="zh-CN" sz="2200" i="0" dirty="0">
                        <a:latin typeface="Cambria Math" panose="02040503050406030204" pitchFamily="18" charset="0"/>
                      </a:rPr>
                      <m:t>←</m:t>
                    </m:r>
                    <m:sSubSup>
                      <m:sSubSupPr>
                        <m:ctrlPr>
                          <a:rPr lang="en-US" altLang="zh-CN" sz="2200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𝜎</m:t>
                        </m:r>
                      </m:sub>
                      <m:sup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US" altLang="zh-CN" sz="2200" b="0" i="0" dirty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zh-CN" sz="2200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zh-CN" sz="22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US" altLang="zh-CN" sz="2200" i="0">
                            <a:latin typeface="Cambria Math" panose="02040503050406030204" pitchFamily="18" charset="0"/>
                          </a:rPr>
                          <m:t>z</m:t>
                        </m:r>
                      </m:e>
                    </m:acc>
                    <m:r>
                      <a:rPr lang="en-US" altLang="zh-CN" sz="2200" b="0" i="0" smtClean="0">
                        <a:latin typeface="Cambria Math" panose="02040503050406030204" pitchFamily="18" charset="0"/>
                      </a:rPr>
                      <m:t>∈</m:t>
                    </m:r>
                    <m:sSubSup>
                      <m:sSubSup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𝑛𝑁</m:t>
                        </m:r>
                      </m:sup>
                    </m:sSubSup>
                    <m:r>
                      <a:rPr lang="en-US" altLang="zh-CN" sz="2200" b="0" i="0" smtClean="0">
                        <a:latin typeface="Cambria Math" panose="02040503050406030204" pitchFamily="18" charset="0"/>
                      </a:rPr>
                      <m:t>,</m:t>
                    </m:r>
                    <m:acc>
                      <m:accPr>
                        <m:chr m:val="⃗"/>
                        <m:ctrlPr>
                          <a:rPr lang="en-US" altLang="zh-CN" sz="22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2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</m:acc>
                    <m:r>
                      <a:rPr lang="en-US" altLang="zh-CN" sz="2200" i="1" dirty="0">
                        <a:latin typeface="Cambria Math" panose="02040503050406030204" pitchFamily="18" charset="0"/>
                      </a:rPr>
                      <m:t>←</m:t>
                    </m:r>
                    <m:sSubSup>
                      <m:sSubSupPr>
                        <m:ctrlPr>
                          <a:rPr lang="en-US" altLang="zh-CN" sz="2200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𝜎</m:t>
                        </m:r>
                      </m:sub>
                      <m:sup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altLang="zh-CN" sz="2200" i="1" dirty="0">
                    <a:latin typeface="Cambria Math" panose="02040503050406030204" pitchFamily="18" charset="0"/>
                  </a:rPr>
                  <a:t>.</a:t>
                </a:r>
              </a:p>
              <a:p>
                <a:pPr lvl="2">
                  <a:lnSpc>
                    <a:spcPts val="3800"/>
                  </a:lnSpc>
                </a:pPr>
                <a:endParaRPr lang="en-US" altLang="zh-CN" sz="2200" i="0" dirty="0">
                  <a:latin typeface="Cambria Math" panose="02040503050406030204" pitchFamily="18" charset="0"/>
                </a:endParaRPr>
              </a:p>
              <a:p>
                <a:pPr lvl="2">
                  <a:lnSpc>
                    <a:spcPts val="38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2200" i="0" smtClean="0"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altLang="zh-CN" sz="2200" b="0" i="0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2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2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US" altLang="zh-CN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n-US" altLang="zh-CN" sz="2200" i="0">
                                        <a:latin typeface="Cambria Math" panose="02040503050406030204" pitchFamily="18" charset="0"/>
                                      </a:rPr>
                                      <m:t>A</m:t>
                                    </m:r>
                                  </m:e>
                                </m:acc>
                              </m:e>
                            </m:mr>
                            <m:m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altLang="zh-CN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altLang="zh-CN" sz="22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acc>
                              </m:e>
                            </m:mr>
                          </m:m>
                        </m:e>
                      </m:d>
                      <m:r>
                        <a:rPr lang="en-US" altLang="zh-CN" sz="22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altLang="zh-CN" sz="2200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2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US" altLang="zh-CN" sz="2200">
                            <a:latin typeface="Cambria Math" panose="02040503050406030204" pitchFamily="18" charset="0"/>
                          </a:rPr>
                          <m:t>A</m:t>
                        </m:r>
                      </m:e>
                    </m:acc>
                    <m:sSub>
                      <m:sSubPr>
                        <m:ctrlPr>
                          <a:rPr lang="en-US" altLang="zh-CN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200" i="0" smtClean="0">
                            <a:latin typeface="Cambria Math" panose="02040503050406030204" pitchFamily="18" charset="0"/>
                          </a:rPr>
                          <m:t>≈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2200" i="0" smtClean="0">
                            <a:latin typeface="Cambria Math" panose="02040503050406030204" pitchFamily="18" charset="0"/>
                          </a:rPr>
                          <m:t>MLWE</m:t>
                        </m:r>
                      </m:sub>
                    </m:sSub>
                    <m:r>
                      <m:rPr>
                        <m:sty m:val="p"/>
                      </m:rPr>
                      <a:rPr lang="en-US" altLang="zh-CN" sz="2200" i="0">
                        <a:latin typeface="Cambria Math" panose="02040503050406030204" pitchFamily="18" charset="0"/>
                      </a:rPr>
                      <m:t>B</m:t>
                    </m:r>
                    <m:r>
                      <a:rPr lang="en-US" altLang="zh-CN" sz="2200" i="0">
                        <a:latin typeface="Cambria Math" panose="02040503050406030204" pitchFamily="18" charset="0"/>
                      </a:rPr>
                      <m:t>⋅</m:t>
                    </m:r>
                    <m:r>
                      <m:rPr>
                        <m:sty m:val="p"/>
                      </m:rPr>
                      <a:rPr lang="en-US" altLang="zh-CN" sz="2200" i="0">
                        <a:latin typeface="Cambria Math" panose="02040503050406030204" pitchFamily="18" charset="0"/>
                      </a:rPr>
                      <m:t>C</m:t>
                    </m:r>
                    <m:r>
                      <a:rPr lang="en-US" altLang="zh-CN" sz="2200" i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altLang="zh-CN" sz="2200" i="0">
                        <a:latin typeface="Cambria Math" panose="02040503050406030204" pitchFamily="18" charset="0"/>
                      </a:rPr>
                      <m:t>F</m:t>
                    </m:r>
                  </m:oMath>
                </a14:m>
                <a:r>
                  <a:rPr lang="en-US" altLang="zh-CN" sz="2200" dirty="0"/>
                  <a:t>;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zh-CN" sz="22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US" altLang="zh-CN" sz="2200">
                            <a:latin typeface="Cambria Math" panose="02040503050406030204" pitchFamily="18" charset="0"/>
                          </a:rPr>
                          <m:t>A</m:t>
                        </m:r>
                      </m:e>
                    </m:acc>
                    <m:r>
                      <a:rPr lang="en-US" altLang="zh-CN" sz="2200" i="0">
                        <a:latin typeface="Cambria Math" panose="02040503050406030204" pitchFamily="18" charset="0"/>
                      </a:rPr>
                      <m:t>⋅</m:t>
                    </m:r>
                    <m:acc>
                      <m:accPr>
                        <m:chr m:val="⃗"/>
                        <m:ctrlPr>
                          <a:rPr lang="en-US" altLang="zh-CN" sz="22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US" altLang="zh-CN" sz="2200" i="0">
                            <a:latin typeface="Cambria Math" panose="02040503050406030204" pitchFamily="18" charset="0"/>
                          </a:rPr>
                          <m:t>s</m:t>
                        </m:r>
                      </m:e>
                    </m:acc>
                    <m:r>
                      <a:rPr lang="en-US" altLang="zh-CN" sz="2200" i="0">
                        <a:latin typeface="Cambria Math" panose="02040503050406030204" pitchFamily="18" charset="0"/>
                      </a:rPr>
                      <m:t>+</m:t>
                    </m:r>
                    <m:acc>
                      <m:accPr>
                        <m:chr m:val="⃗"/>
                        <m:ctrlPr>
                          <a:rPr lang="en-US" altLang="zh-CN" sz="22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US" altLang="zh-CN" sz="2200" i="0">
                            <a:latin typeface="Cambria Math" panose="02040503050406030204" pitchFamily="18" charset="0"/>
                          </a:rPr>
                          <m:t>e</m:t>
                        </m:r>
                      </m:e>
                    </m:acc>
                    <m:r>
                      <a:rPr lang="en-US" altLang="zh-CN" sz="2200" i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200" i="0">
                            <a:latin typeface="Cambria Math" panose="02040503050406030204" pitchFamily="18" charset="0"/>
                          </a:rPr>
                          <m:t>≈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2200" i="0">
                            <a:latin typeface="Cambria Math" panose="02040503050406030204" pitchFamily="18" charset="0"/>
                          </a:rPr>
                          <m:t>MLWE</m:t>
                        </m:r>
                      </m:sub>
                    </m:sSub>
                    <m:r>
                      <m:rPr>
                        <m:sty m:val="p"/>
                      </m:rPr>
                      <a:rPr lang="en-US" altLang="zh-CN" sz="2200" b="0" i="0" smtClean="0">
                        <a:latin typeface="Cambria Math" panose="02040503050406030204" pitchFamily="18" charset="0"/>
                      </a:rPr>
                      <m:t>B</m:t>
                    </m:r>
                    <m:r>
                      <a:rPr lang="en-US" altLang="zh-CN" sz="2200" b="0" i="0" smtClean="0">
                        <a:latin typeface="Cambria Math" panose="02040503050406030204" pitchFamily="18" charset="0"/>
                      </a:rPr>
                      <m:t>⋅</m:t>
                    </m:r>
                    <m:r>
                      <m:rPr>
                        <m:sty m:val="p"/>
                      </m:rPr>
                      <a:rPr lang="en-US" altLang="zh-CN" sz="2200" b="0" i="0" smtClean="0">
                        <a:latin typeface="Cambria Math" panose="02040503050406030204" pitchFamily="18" charset="0"/>
                      </a:rPr>
                      <m:t>C</m:t>
                    </m:r>
                    <m:acc>
                      <m:accPr>
                        <m:chr m:val="⃗"/>
                        <m:ctrlPr>
                          <a:rPr lang="en-US" altLang="zh-CN" sz="2200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acc>
                    <m:r>
                      <a:rPr lang="en-US" altLang="zh-CN" sz="2200" b="0" i="0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altLang="zh-CN" sz="2200" b="0" i="0" dirty="0" smtClean="0">
                        <a:latin typeface="Cambria Math" panose="02040503050406030204" pitchFamily="18" charset="0"/>
                      </a:rPr>
                      <m:t>F</m:t>
                    </m:r>
                    <m:r>
                      <a:rPr lang="en-US" altLang="zh-CN" sz="2200" b="0" i="0" dirty="0" smtClean="0">
                        <a:latin typeface="Cambria Math" panose="02040503050406030204" pitchFamily="18" charset="0"/>
                      </a:rPr>
                      <m:t>⋅</m:t>
                    </m:r>
                    <m:acc>
                      <m:accPr>
                        <m:chr m:val="⃗"/>
                        <m:ctrlP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acc>
                    <m:r>
                      <a:rPr lang="en-US" altLang="zh-CN" sz="2200" b="0" i="0" dirty="0" smtClean="0">
                        <a:latin typeface="Cambria Math" panose="02040503050406030204" pitchFamily="18" charset="0"/>
                      </a:rPr>
                      <m:t>+</m:t>
                    </m:r>
                    <m:acc>
                      <m:accPr>
                        <m:chr m:val="⃗"/>
                        <m:ctrlP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</m:acc>
                  </m:oMath>
                </a14:m>
                <a:endParaRPr lang="en-US" altLang="zh-CN" sz="2200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zh-CN" sz="2200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</m:acc>
                    <m:r>
                      <a:rPr lang="en-US" altLang="zh-CN" sz="2200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≈</m:t>
                    </m:r>
                    <m:r>
                      <m:rPr>
                        <m:sty m:val="p"/>
                      </m:rPr>
                      <a:rPr lang="en-US" altLang="zh-CN" sz="2200" b="0" i="0" smtClean="0">
                        <a:latin typeface="Cambria Math" panose="02040503050406030204" pitchFamily="18" charset="0"/>
                      </a:rPr>
                      <m:t>F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altLang="zh-CN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</m:acc>
                      </m:e>
                      <m:sub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altLang="zh-CN" sz="22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2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</m:acc>
                      </m:e>
                      <m:sub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sz="2200" dirty="0"/>
                  <a:t> (BrakerskiDottling20)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200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200" b="0" i="0" smtClean="0">
                        <a:latin typeface="Cambria Math" panose="02040503050406030204" pitchFamily="18" charset="0"/>
                      </a:rPr>
                      <m:t>B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⋅</m:t>
                    </m:r>
                    <m:r>
                      <m:rPr>
                        <m:sty m:val="p"/>
                      </m:rPr>
                      <a:rPr lang="en-US" altLang="zh-CN" sz="2200" b="0" i="0" smtClean="0">
                        <a:latin typeface="Cambria Math" panose="02040503050406030204" pitchFamily="18" charset="0"/>
                      </a:rPr>
                      <m:t>C</m:t>
                    </m:r>
                    <m:acc>
                      <m:accPr>
                        <m:chr m:val="⃗"/>
                        <m:ctrlPr>
                          <a:rPr lang="en-US" altLang="zh-CN" sz="2200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acc>
                    <m:r>
                      <a:rPr lang="en-US" altLang="zh-CN" sz="2200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altLang="zh-CN" sz="2200" b="0" i="0" dirty="0" smtClean="0">
                        <a:latin typeface="Cambria Math" panose="02040503050406030204" pitchFamily="18" charset="0"/>
                      </a:rPr>
                      <m:t>F</m:t>
                    </m:r>
                    <m:r>
                      <a:rPr lang="en-US" altLang="zh-CN" sz="2200" b="0" i="1" dirty="0" smtClean="0">
                        <a:latin typeface="Cambria Math" panose="02040503050406030204" pitchFamily="18" charset="0"/>
                      </a:rPr>
                      <m:t>⋅</m:t>
                    </m:r>
                    <m:acc>
                      <m:accPr>
                        <m:chr m:val="⃗"/>
                        <m:ctrlP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acc>
                    <m:r>
                      <a:rPr lang="en-US" altLang="zh-CN" sz="2200" b="0" i="1" dirty="0" smtClean="0">
                        <a:latin typeface="Cambria Math" panose="02040503050406030204" pitchFamily="18" charset="0"/>
                      </a:rPr>
                      <m:t>+</m:t>
                    </m:r>
                    <m:acc>
                      <m:accPr>
                        <m:chr m:val="⃗"/>
                        <m:ctrlPr>
                          <a:rPr lang="en-US" altLang="zh-CN" sz="2200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</m:acc>
                    <m:r>
                      <a:rPr lang="en-US" altLang="zh-CN" sz="2200" b="0" i="1" dirty="0" smtClean="0">
                        <a:latin typeface="Cambria Math" panose="02040503050406030204" pitchFamily="18" charset="0"/>
                      </a:rPr>
                      <m:t>≈</m:t>
                    </m:r>
                    <m:r>
                      <m:rPr>
                        <m:sty m:val="p"/>
                      </m:rPr>
                      <a:rPr lang="en-US" altLang="zh-CN" sz="2200" i="0">
                        <a:latin typeface="Cambria Math" panose="02040503050406030204" pitchFamily="18" charset="0"/>
                      </a:rPr>
                      <m:t>B</m:t>
                    </m:r>
                    <m:r>
                      <a:rPr lang="en-US" altLang="zh-CN" sz="2200" i="1">
                        <a:latin typeface="Cambria Math" panose="02040503050406030204" pitchFamily="18" charset="0"/>
                      </a:rPr>
                      <m:t>⋅</m:t>
                    </m:r>
                    <m:r>
                      <m:rPr>
                        <m:sty m:val="p"/>
                      </m:rPr>
                      <a:rPr lang="en-US" altLang="zh-CN" sz="2200" i="0">
                        <a:latin typeface="Cambria Math" panose="02040503050406030204" pitchFamily="18" charset="0"/>
                      </a:rPr>
                      <m:t>C</m:t>
                    </m:r>
                    <m:acc>
                      <m:accPr>
                        <m:chr m:val="⃗"/>
                        <m:ctrlPr>
                          <a:rPr lang="en-US" altLang="zh-CN" sz="2200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acc>
                    <m:r>
                      <a:rPr lang="en-US" altLang="zh-CN" sz="2200" b="0" i="0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altLang="zh-CN" sz="2200" b="0" i="0" dirty="0" smtClean="0">
                        <a:latin typeface="Cambria Math" panose="02040503050406030204" pitchFamily="18" charset="0"/>
                      </a:rPr>
                      <m:t>F</m:t>
                    </m:r>
                    <m:r>
                      <a:rPr lang="en-US" altLang="zh-CN" sz="2200" b="0" i="1" dirty="0" smtClean="0">
                        <a:latin typeface="Cambria Math" panose="02040503050406030204" pitchFamily="18" charset="0"/>
                      </a:rPr>
                      <m:t>⋅</m:t>
                    </m:r>
                    <m:d>
                      <m:dPr>
                        <m:ctrlP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en-US" altLang="zh-CN" sz="2200" b="0" i="1" dirty="0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200" b="0" i="1" dirty="0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</m:acc>
                        <m: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zh-CN" sz="2200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altLang="zh-CN" sz="22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2200" b="0" i="1" dirty="0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zh-CN" sz="2200" b="0" i="1" dirty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zh-CN" sz="2200" b="0" i="1" dirty="0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altLang="zh-CN" sz="22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2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</m:acc>
                      </m:e>
                      <m:sub>
                        <m:r>
                          <a:rPr lang="en-US" altLang="zh-CN" sz="22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US" altLang="zh-CN" sz="2200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∞</m:t>
                        </m:r>
                      </m:sub>
                    </m:sSub>
                    <m:d>
                      <m:dPr>
                        <m:endChr m:val="|"/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en-US" altLang="zh-CN" sz="2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</m:acc>
                        <m:r>
                          <a:rPr lang="en-US" altLang="zh-CN" sz="22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⃗"/>
                        <m:ctrlPr>
                          <a:rPr lang="en-US" altLang="zh-CN" sz="2200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acc>
                    <m:r>
                      <a:rPr lang="en-US" altLang="zh-CN" sz="2200" i="1" dirty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altLang="zh-CN" sz="2200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200" i="1" dirty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</m:acc>
                      </m:e>
                      <m:sub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200" b="0" i="0" dirty="0" smtClean="0">
                        <a:latin typeface="Cambria Math" panose="02040503050406030204" pitchFamily="18" charset="0"/>
                      </a:rPr>
                      <m:t>,</m:t>
                    </m:r>
                    <m:d>
                      <m:dPr>
                        <m:begChr m:val="⟨"/>
                        <m:endChr m:val="⟩"/>
                        <m:ctrlPr>
                          <a:rPr lang="en-US" altLang="zh-CN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en-US" altLang="zh-CN" sz="22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200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acc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𝜙</m:t>
                        </m:r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(</m:t>
                        </m:r>
                        <m:acc>
                          <m:accPr>
                            <m:chr m:val="⃗"/>
                            <m:ctrlPr>
                              <a:rPr lang="en-US" altLang="zh-CN" sz="2200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200" i="1" dirty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</m:acc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altLang="zh-CN" sz="2200" b="0" i="0" dirty="0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altLang="zh-CN" sz="22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en-US" altLang="zh-CN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2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altLang="zh-CN" sz="2200" i="1">
                            <a:latin typeface="Cambria Math" panose="02040503050406030204" pitchFamily="18" charset="0"/>
                          </a:rPr>
                          <m:t>∞</m:t>
                        </m:r>
                      </m:sub>
                    </m:sSub>
                    <m:d>
                      <m:dPr>
                        <m:endChr m:val="|"/>
                        <m:ctrlPr>
                          <a:rPr lang="en-US" altLang="zh-CN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en-US" altLang="zh-CN" sz="22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2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</m:acc>
                        <m:r>
                          <a:rPr lang="en-US" altLang="zh-CN" sz="22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altLang="zh-CN" sz="2200" i="1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⃗"/>
                        <m:ctrlPr>
                          <a:rPr lang="en-US" altLang="zh-CN" sz="2200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acc>
                    <m:r>
                      <a:rPr lang="en-US" altLang="zh-CN" sz="2200" i="1" dirty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altLang="zh-CN" sz="2200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200" i="1" dirty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</m:acc>
                      </m:e>
                      <m:sub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200" dirty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altLang="zh-CN" sz="2200" b="0" i="0" dirty="0" smtClean="0">
                        <a:latin typeface="Cambria Math" panose="02040503050406030204" pitchFamily="18" charset="0"/>
                      </a:rPr>
                      <m:t>−</m:t>
                    </m:r>
                    <m:func>
                      <m:funcPr>
                        <m:ctrlP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2200" b="0" i="0" dirty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</m:func>
                  </m:oMath>
                </a14:m>
                <a:r>
                  <a:rPr lang="en-US" altLang="zh-CN" sz="2200" dirty="0"/>
                  <a:t> is sufficient,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d>
                      <m:dPr>
                        <m:endChr m:val="|"/>
                        <m:ctrlPr>
                          <a:rPr lang="en-US" altLang="zh-CN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en-US" altLang="zh-CN" sz="22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2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</m:acc>
                        <m:r>
                          <a:rPr lang="en-US" altLang="zh-CN" sz="22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altLang="zh-CN" sz="2200" i="1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⃗"/>
                        <m:ctrlPr>
                          <a:rPr lang="en-US" altLang="zh-CN" sz="2200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acc>
                    <m:r>
                      <a:rPr lang="en-US" altLang="zh-CN" sz="2200" i="1" dirty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sz="2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altLang="zh-CN" sz="2200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200" i="1" dirty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</m:acc>
                      </m:e>
                      <m:sub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200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2200" dirty="0"/>
                  <a:t> follows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sSup>
                          <m:sSupPr>
                            <m:ctrlPr>
                              <a:rPr lang="en-US" altLang="zh-CN" sz="2200" b="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200" b="0" i="1" dirty="0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p>
                            <m:r>
                              <a:rPr lang="en-US" altLang="zh-CN" sz="2200" b="0" i="1" dirty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20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sSup>
                          <m:sSupPr>
                            <m:ctrlPr>
                              <a:rPr lang="en-US" altLang="zh-CN" sz="220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200" i="1" dirty="0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altLang="zh-CN" sz="2200" b="0" i="1" dirty="0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altLang="zh-CN" sz="2200" dirty="0"/>
                  <a:t> for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2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zh-CN" sz="2200" b="0" i="1" dirty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200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𝜎</m:t>
                        </m:r>
                        <m:sSub>
                          <m:sSubPr>
                            <m:ctrlPr>
                              <a:rPr lang="en-US" altLang="zh-CN" sz="220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200" i="1" dirty="0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zh-CN" sz="2200" b="0" i="1" dirty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rad>
                          <m:radPr>
                            <m:degHide m:val="on"/>
                            <m:ctrlPr>
                              <a:rPr lang="en-US" altLang="zh-CN" sz="2200" b="0" i="1" dirty="0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p>
                              <m:sSupPr>
                                <m:ctrlPr>
                                  <a:rPr lang="en-US" altLang="zh-CN" sz="22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200" i="1" dirty="0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sz="2200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altLang="zh-CN" sz="2200" b="0" i="1" dirty="0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Sup>
                              <m:sSubSupPr>
                                <m:ctrlPr>
                                  <a:rPr lang="en-US" altLang="zh-CN" sz="22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CN" sz="2200" i="1" dirty="0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altLang="zh-CN" sz="2200" b="0" i="1" dirty="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en-US" altLang="zh-CN" sz="2200" b="0" i="1" dirty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rad>
                      </m:den>
                    </m:f>
                  </m:oMath>
                </a14:m>
                <a:endParaRPr lang="en-US" altLang="zh-CN" sz="2200" dirty="0"/>
              </a:p>
              <a:p>
                <a:pPr lvl="2">
                  <a:lnSpc>
                    <a:spcPts val="3800"/>
                  </a:lnSpc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altLang="zh-CN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22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sty m:val="p"/>
                                  <m:brk m:alnAt="7"/>
                                </m:rPr>
                                <a:rPr lang="en-US" altLang="zh-CN" sz="2200" b="0" i="0" smtClean="0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e>
                          </m:mr>
                          <m:mr>
                            <m:e>
                              <m:acc>
                                <m:accPr>
                                  <m:chr m:val="⃗"/>
                                  <m:ctrlP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200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</m:acc>
                            </m:e>
                          </m:mr>
                        </m:m>
                      </m:e>
                    </m:d>
                    <m:r>
                      <a:rPr lang="en-US" altLang="zh-CN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acc>
                      <m:accPr>
                        <m:chr m:val="⃗"/>
                        <m:ctrlPr>
                          <a:rPr lang="en-US" altLang="zh-CN" sz="2200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200" i="1" dirty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acc>
                  </m:oMath>
                </a14:m>
                <a:r>
                  <a:rPr lang="en-US" altLang="zh-CN" sz="2200" dirty="0">
                    <a:latin typeface="Cambria Math" panose="02040503050406030204" pitchFamily="18" charset="0"/>
                  </a:rPr>
                  <a:t> is uniformly at random by LHL.</a:t>
                </a:r>
              </a:p>
              <a:p>
                <a:pPr marL="1428750" lvl="2" indent="-514350">
                  <a:lnSpc>
                    <a:spcPts val="3800"/>
                  </a:lnSpc>
                  <a:buFontTx/>
                  <a:buAutoNum type="arabicParenBoth"/>
                </a:pPr>
                <a:endParaRPr lang="en-US" altLang="zh-CN" sz="2800" dirty="0"/>
              </a:p>
              <a:p>
                <a:pPr marL="1885950" lvl="3" indent="-514350">
                  <a:buAutoNum type="arabicParenBoth"/>
                </a:pPr>
                <a:endParaRPr lang="en-US" altLang="zh-CN" sz="2800" dirty="0"/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8EE5236-4FB3-44A2-91E3-87F11B8204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6350" y="906125"/>
                <a:ext cx="11628507" cy="6305444"/>
              </a:xfrm>
              <a:prstGeom prst="rect">
                <a:avLst/>
              </a:prstGeom>
              <a:blipFill>
                <a:blip r:embed="rId3"/>
                <a:stretch>
                  <a:fillRect t="-8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27654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687B81A7-A3E9-4894-9916-9E6DE5401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Open Questions</a:t>
            </a:r>
            <a:endParaRPr lang="zh-CN" altLang="en-US" sz="32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9D85D52-3850-478D-BBDF-4F0DF453D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16</a:t>
            </a:fld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8EE5236-4FB3-44A2-91E3-87F11B820491}"/>
                  </a:ext>
                </a:extLst>
              </p:cNvPr>
              <p:cNvSpPr txBox="1"/>
              <p:nvPr/>
            </p:nvSpPr>
            <p:spPr>
              <a:xfrm>
                <a:off x="-6350" y="906125"/>
                <a:ext cx="12192000" cy="34492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3200" dirty="0">
                    <a:solidFill>
                      <a:schemeClr val="accent3">
                        <a:lumMod val="75000"/>
                      </a:schemeClr>
                    </a:solidFill>
                  </a:rPr>
                  <a:t>Open Questions:</a:t>
                </a:r>
              </a:p>
              <a:p>
                <a:pPr lvl="2">
                  <a:lnSpc>
                    <a:spcPct val="150000"/>
                  </a:lnSpc>
                </a:pPr>
                <a:r>
                  <a:rPr lang="en-US" altLang="zh-CN" sz="3200" dirty="0"/>
                  <a:t> Can we generalize the LHL to more general lattices?</a:t>
                </a:r>
              </a:p>
              <a:p>
                <a:pPr marL="1828800" lvl="3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800" dirty="0"/>
                  <a:t>GSW ciphertext Rerandomization </a:t>
                </a:r>
                <a:r>
                  <a:rPr lang="en-US" altLang="zh-CN" sz="2800"/>
                  <a:t>(Bourse Pino Minelli Wee’16</a:t>
                </a:r>
                <a:r>
                  <a:rPr lang="en-US" altLang="zh-CN" sz="2800" dirty="0"/>
                  <a:t>) requires an LHL of discrete Gaussian distribution over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l-GR" altLang="zh-CN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Λ</m:t>
                        </m:r>
                      </m:e>
                      <m:sub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  <m:sup>
                        <m:r>
                          <a:rPr lang="en-US" altLang="zh-CN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⊥</m:t>
                        </m:r>
                      </m:sup>
                    </m:sSubSup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altLang="zh-CN" sz="2800" b="0" i="0" smtClean="0">
                        <a:latin typeface="Cambria Math" panose="02040503050406030204" pitchFamily="18" charset="0"/>
                      </a:rPr>
                      <m:t>G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2800" dirty="0"/>
                  <a:t>.</a:t>
                </a:r>
              </a:p>
              <a:p>
                <a:pPr marL="1885950" lvl="3" indent="-514350">
                  <a:buAutoNum type="arabicParenBoth"/>
                </a:pPr>
                <a:endParaRPr lang="en-US" altLang="zh-CN" sz="2800" dirty="0"/>
              </a:p>
            </p:txBody>
          </p:sp>
        </mc:Choice>
        <mc:Fallback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8EE5236-4FB3-44A2-91E3-87F11B8204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6350" y="906125"/>
                <a:ext cx="12192000" cy="3449214"/>
              </a:xfrm>
              <a:prstGeom prst="rect">
                <a:avLst/>
              </a:prstGeom>
              <a:blipFill>
                <a:blip r:embed="rId3"/>
                <a:stretch>
                  <a:fillRect r="-1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407655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F70B4FA-35E3-415B-90FA-C0CA2B86E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17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B610CA-FDB4-457B-B527-17A801A42324}"/>
              </a:ext>
            </a:extLst>
          </p:cNvPr>
          <p:cNvSpPr/>
          <p:nvPr/>
        </p:nvSpPr>
        <p:spPr>
          <a:xfrm>
            <a:off x="0" y="6296878"/>
            <a:ext cx="12191999" cy="5611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DBB277A-ED7F-4899-A6EA-DD51B55EFB5A}"/>
              </a:ext>
            </a:extLst>
          </p:cNvPr>
          <p:cNvSpPr/>
          <p:nvPr/>
        </p:nvSpPr>
        <p:spPr>
          <a:xfrm>
            <a:off x="0" y="941947"/>
            <a:ext cx="12192002" cy="1777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Group 4">
            <a:extLst>
              <a:ext uri="{FF2B5EF4-FFF2-40B4-BE49-F238E27FC236}">
                <a16:creationId xmlns:a16="http://schemas.microsoft.com/office/drawing/2014/main" id="{416C1578-DEDA-4FED-967C-818EC6F9FDF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72799" y="414700"/>
            <a:ext cx="2846403" cy="450233"/>
            <a:chOff x="768" y="1292"/>
            <a:chExt cx="5241" cy="829"/>
          </a:xfrm>
          <a:solidFill>
            <a:schemeClr val="accent1"/>
          </a:solidFill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527B56B6-79AD-43F1-A396-3A1446F9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7" y="1292"/>
              <a:ext cx="1742" cy="829"/>
            </a:xfrm>
            <a:custGeom>
              <a:avLst/>
              <a:gdLst>
                <a:gd name="T0" fmla="*/ 1742 w 1742"/>
                <a:gd name="T1" fmla="*/ 829 h 829"/>
                <a:gd name="T2" fmla="*/ 851 w 1742"/>
                <a:gd name="T3" fmla="*/ 829 h 829"/>
                <a:gd name="T4" fmla="*/ 851 w 1742"/>
                <a:gd name="T5" fmla="*/ 9 h 829"/>
                <a:gd name="T6" fmla="*/ 751 w 1742"/>
                <a:gd name="T7" fmla="*/ 9 h 829"/>
                <a:gd name="T8" fmla="*/ 751 w 1742"/>
                <a:gd name="T9" fmla="*/ 24 h 829"/>
                <a:gd name="T10" fmla="*/ 724 w 1742"/>
                <a:gd name="T11" fmla="*/ 24 h 829"/>
                <a:gd name="T12" fmla="*/ 724 w 1742"/>
                <a:gd name="T13" fmla="*/ 9 h 829"/>
                <a:gd name="T14" fmla="*/ 258 w 1742"/>
                <a:gd name="T15" fmla="*/ 9 h 829"/>
                <a:gd name="T16" fmla="*/ 258 w 1742"/>
                <a:gd name="T17" fmla="*/ 24 h 829"/>
                <a:gd name="T18" fmla="*/ 231 w 1742"/>
                <a:gd name="T19" fmla="*/ 24 h 829"/>
                <a:gd name="T20" fmla="*/ 231 w 1742"/>
                <a:gd name="T21" fmla="*/ 9 h 829"/>
                <a:gd name="T22" fmla="*/ 132 w 1742"/>
                <a:gd name="T23" fmla="*/ 9 h 829"/>
                <a:gd name="T24" fmla="*/ 132 w 1742"/>
                <a:gd name="T25" fmla="*/ 829 h 829"/>
                <a:gd name="T26" fmla="*/ 0 w 1742"/>
                <a:gd name="T27" fmla="*/ 829 h 829"/>
                <a:gd name="T28" fmla="*/ 0 w 1742"/>
                <a:gd name="T29" fmla="*/ 820 h 829"/>
                <a:gd name="T30" fmla="*/ 123 w 1742"/>
                <a:gd name="T31" fmla="*/ 820 h 829"/>
                <a:gd name="T32" fmla="*/ 123 w 1742"/>
                <a:gd name="T33" fmla="*/ 0 h 829"/>
                <a:gd name="T34" fmla="*/ 239 w 1742"/>
                <a:gd name="T35" fmla="*/ 0 h 829"/>
                <a:gd name="T36" fmla="*/ 239 w 1742"/>
                <a:gd name="T37" fmla="*/ 14 h 829"/>
                <a:gd name="T38" fmla="*/ 250 w 1742"/>
                <a:gd name="T39" fmla="*/ 14 h 829"/>
                <a:gd name="T40" fmla="*/ 250 w 1742"/>
                <a:gd name="T41" fmla="*/ 0 h 829"/>
                <a:gd name="T42" fmla="*/ 732 w 1742"/>
                <a:gd name="T43" fmla="*/ 0 h 829"/>
                <a:gd name="T44" fmla="*/ 732 w 1742"/>
                <a:gd name="T45" fmla="*/ 14 h 829"/>
                <a:gd name="T46" fmla="*/ 743 w 1742"/>
                <a:gd name="T47" fmla="*/ 14 h 829"/>
                <a:gd name="T48" fmla="*/ 743 w 1742"/>
                <a:gd name="T49" fmla="*/ 0 h 829"/>
                <a:gd name="T50" fmla="*/ 861 w 1742"/>
                <a:gd name="T51" fmla="*/ 0 h 829"/>
                <a:gd name="T52" fmla="*/ 861 w 1742"/>
                <a:gd name="T53" fmla="*/ 820 h 829"/>
                <a:gd name="T54" fmla="*/ 1742 w 1742"/>
                <a:gd name="T55" fmla="*/ 820 h 829"/>
                <a:gd name="T56" fmla="*/ 1742 w 1742"/>
                <a:gd name="T57" fmla="*/ 829 h 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42" h="829">
                  <a:moveTo>
                    <a:pt x="1742" y="829"/>
                  </a:moveTo>
                  <a:lnTo>
                    <a:pt x="851" y="829"/>
                  </a:lnTo>
                  <a:lnTo>
                    <a:pt x="851" y="9"/>
                  </a:lnTo>
                  <a:lnTo>
                    <a:pt x="751" y="9"/>
                  </a:lnTo>
                  <a:lnTo>
                    <a:pt x="751" y="24"/>
                  </a:lnTo>
                  <a:lnTo>
                    <a:pt x="724" y="24"/>
                  </a:lnTo>
                  <a:lnTo>
                    <a:pt x="724" y="9"/>
                  </a:lnTo>
                  <a:lnTo>
                    <a:pt x="258" y="9"/>
                  </a:lnTo>
                  <a:lnTo>
                    <a:pt x="258" y="24"/>
                  </a:lnTo>
                  <a:lnTo>
                    <a:pt x="231" y="24"/>
                  </a:lnTo>
                  <a:lnTo>
                    <a:pt x="231" y="9"/>
                  </a:lnTo>
                  <a:lnTo>
                    <a:pt x="132" y="9"/>
                  </a:lnTo>
                  <a:lnTo>
                    <a:pt x="132" y="829"/>
                  </a:lnTo>
                  <a:lnTo>
                    <a:pt x="0" y="829"/>
                  </a:lnTo>
                  <a:lnTo>
                    <a:pt x="0" y="820"/>
                  </a:lnTo>
                  <a:lnTo>
                    <a:pt x="123" y="820"/>
                  </a:lnTo>
                  <a:lnTo>
                    <a:pt x="123" y="0"/>
                  </a:lnTo>
                  <a:lnTo>
                    <a:pt x="239" y="0"/>
                  </a:lnTo>
                  <a:lnTo>
                    <a:pt x="239" y="14"/>
                  </a:lnTo>
                  <a:lnTo>
                    <a:pt x="250" y="14"/>
                  </a:lnTo>
                  <a:lnTo>
                    <a:pt x="250" y="0"/>
                  </a:lnTo>
                  <a:lnTo>
                    <a:pt x="732" y="0"/>
                  </a:lnTo>
                  <a:lnTo>
                    <a:pt x="732" y="14"/>
                  </a:lnTo>
                  <a:lnTo>
                    <a:pt x="743" y="14"/>
                  </a:lnTo>
                  <a:lnTo>
                    <a:pt x="743" y="0"/>
                  </a:lnTo>
                  <a:lnTo>
                    <a:pt x="861" y="0"/>
                  </a:lnTo>
                  <a:lnTo>
                    <a:pt x="861" y="820"/>
                  </a:lnTo>
                  <a:lnTo>
                    <a:pt x="1742" y="820"/>
                  </a:lnTo>
                  <a:lnTo>
                    <a:pt x="1742" y="829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CC838669-B806-4EF7-ACB0-8F29D5BBAC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7" y="1471"/>
              <a:ext cx="482" cy="646"/>
            </a:xfrm>
            <a:custGeom>
              <a:avLst/>
              <a:gdLst>
                <a:gd name="T0" fmla="*/ 482 w 482"/>
                <a:gd name="T1" fmla="*/ 646 h 646"/>
                <a:gd name="T2" fmla="*/ 474 w 482"/>
                <a:gd name="T3" fmla="*/ 646 h 646"/>
                <a:gd name="T4" fmla="*/ 474 w 482"/>
                <a:gd name="T5" fmla="*/ 112 h 646"/>
                <a:gd name="T6" fmla="*/ 433 w 482"/>
                <a:gd name="T7" fmla="*/ 112 h 646"/>
                <a:gd name="T8" fmla="*/ 433 w 482"/>
                <a:gd name="T9" fmla="*/ 79 h 646"/>
                <a:gd name="T10" fmla="*/ 364 w 482"/>
                <a:gd name="T11" fmla="*/ 38 h 646"/>
                <a:gd name="T12" fmla="*/ 320 w 482"/>
                <a:gd name="T13" fmla="*/ 38 h 646"/>
                <a:gd name="T14" fmla="*/ 320 w 482"/>
                <a:gd name="T15" fmla="*/ 9 h 646"/>
                <a:gd name="T16" fmla="*/ 164 w 482"/>
                <a:gd name="T17" fmla="*/ 9 h 646"/>
                <a:gd name="T18" fmla="*/ 164 w 482"/>
                <a:gd name="T19" fmla="*/ 38 h 646"/>
                <a:gd name="T20" fmla="*/ 120 w 482"/>
                <a:gd name="T21" fmla="*/ 38 h 646"/>
                <a:gd name="T22" fmla="*/ 49 w 482"/>
                <a:gd name="T23" fmla="*/ 79 h 646"/>
                <a:gd name="T24" fmla="*/ 49 w 482"/>
                <a:gd name="T25" fmla="*/ 112 h 646"/>
                <a:gd name="T26" fmla="*/ 8 w 482"/>
                <a:gd name="T27" fmla="*/ 112 h 646"/>
                <a:gd name="T28" fmla="*/ 8 w 482"/>
                <a:gd name="T29" fmla="*/ 646 h 646"/>
                <a:gd name="T30" fmla="*/ 0 w 482"/>
                <a:gd name="T31" fmla="*/ 646 h 646"/>
                <a:gd name="T32" fmla="*/ 0 w 482"/>
                <a:gd name="T33" fmla="*/ 102 h 646"/>
                <a:gd name="T34" fmla="*/ 41 w 482"/>
                <a:gd name="T35" fmla="*/ 102 h 646"/>
                <a:gd name="T36" fmla="*/ 41 w 482"/>
                <a:gd name="T37" fmla="*/ 74 h 646"/>
                <a:gd name="T38" fmla="*/ 116 w 482"/>
                <a:gd name="T39" fmla="*/ 29 h 646"/>
                <a:gd name="T40" fmla="*/ 154 w 482"/>
                <a:gd name="T41" fmla="*/ 29 h 646"/>
                <a:gd name="T42" fmla="*/ 154 w 482"/>
                <a:gd name="T43" fmla="*/ 0 h 646"/>
                <a:gd name="T44" fmla="*/ 328 w 482"/>
                <a:gd name="T45" fmla="*/ 0 h 646"/>
                <a:gd name="T46" fmla="*/ 328 w 482"/>
                <a:gd name="T47" fmla="*/ 29 h 646"/>
                <a:gd name="T48" fmla="*/ 366 w 482"/>
                <a:gd name="T49" fmla="*/ 29 h 646"/>
                <a:gd name="T50" fmla="*/ 441 w 482"/>
                <a:gd name="T51" fmla="*/ 74 h 646"/>
                <a:gd name="T52" fmla="*/ 441 w 482"/>
                <a:gd name="T53" fmla="*/ 102 h 646"/>
                <a:gd name="T54" fmla="*/ 482 w 482"/>
                <a:gd name="T55" fmla="*/ 102 h 646"/>
                <a:gd name="T56" fmla="*/ 482 w 482"/>
                <a:gd name="T57" fmla="*/ 646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2" h="646">
                  <a:moveTo>
                    <a:pt x="482" y="646"/>
                  </a:moveTo>
                  <a:lnTo>
                    <a:pt x="474" y="646"/>
                  </a:lnTo>
                  <a:lnTo>
                    <a:pt x="474" y="112"/>
                  </a:lnTo>
                  <a:lnTo>
                    <a:pt x="433" y="112"/>
                  </a:lnTo>
                  <a:lnTo>
                    <a:pt x="433" y="79"/>
                  </a:lnTo>
                  <a:lnTo>
                    <a:pt x="364" y="38"/>
                  </a:lnTo>
                  <a:lnTo>
                    <a:pt x="320" y="38"/>
                  </a:lnTo>
                  <a:lnTo>
                    <a:pt x="320" y="9"/>
                  </a:lnTo>
                  <a:lnTo>
                    <a:pt x="164" y="9"/>
                  </a:lnTo>
                  <a:lnTo>
                    <a:pt x="164" y="38"/>
                  </a:lnTo>
                  <a:lnTo>
                    <a:pt x="120" y="38"/>
                  </a:lnTo>
                  <a:lnTo>
                    <a:pt x="49" y="79"/>
                  </a:lnTo>
                  <a:lnTo>
                    <a:pt x="49" y="112"/>
                  </a:lnTo>
                  <a:lnTo>
                    <a:pt x="8" y="112"/>
                  </a:lnTo>
                  <a:lnTo>
                    <a:pt x="8" y="646"/>
                  </a:lnTo>
                  <a:lnTo>
                    <a:pt x="0" y="646"/>
                  </a:lnTo>
                  <a:lnTo>
                    <a:pt x="0" y="102"/>
                  </a:lnTo>
                  <a:lnTo>
                    <a:pt x="41" y="102"/>
                  </a:lnTo>
                  <a:lnTo>
                    <a:pt x="41" y="74"/>
                  </a:lnTo>
                  <a:lnTo>
                    <a:pt x="116" y="29"/>
                  </a:lnTo>
                  <a:lnTo>
                    <a:pt x="154" y="29"/>
                  </a:lnTo>
                  <a:lnTo>
                    <a:pt x="154" y="0"/>
                  </a:lnTo>
                  <a:lnTo>
                    <a:pt x="328" y="0"/>
                  </a:lnTo>
                  <a:lnTo>
                    <a:pt x="328" y="29"/>
                  </a:lnTo>
                  <a:lnTo>
                    <a:pt x="366" y="29"/>
                  </a:lnTo>
                  <a:lnTo>
                    <a:pt x="441" y="74"/>
                  </a:lnTo>
                  <a:lnTo>
                    <a:pt x="441" y="102"/>
                  </a:lnTo>
                  <a:lnTo>
                    <a:pt x="482" y="102"/>
                  </a:lnTo>
                  <a:lnTo>
                    <a:pt x="482" y="646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F30B54C3-C193-4029-AD1D-B67545AB7F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8" y="1614"/>
              <a:ext cx="2016" cy="507"/>
            </a:xfrm>
            <a:custGeom>
              <a:avLst/>
              <a:gdLst>
                <a:gd name="T0" fmla="*/ 1125 w 1178"/>
                <a:gd name="T1" fmla="*/ 294 h 294"/>
                <a:gd name="T2" fmla="*/ 1072 w 1178"/>
                <a:gd name="T3" fmla="*/ 231 h 294"/>
                <a:gd name="T4" fmla="*/ 959 w 1178"/>
                <a:gd name="T5" fmla="*/ 111 h 294"/>
                <a:gd name="T6" fmla="*/ 710 w 1178"/>
                <a:gd name="T7" fmla="*/ 53 h 294"/>
                <a:gd name="T8" fmla="*/ 647 w 1178"/>
                <a:gd name="T9" fmla="*/ 53 h 294"/>
                <a:gd name="T10" fmla="*/ 397 w 1178"/>
                <a:gd name="T11" fmla="*/ 111 h 294"/>
                <a:gd name="T12" fmla="*/ 284 w 1178"/>
                <a:gd name="T13" fmla="*/ 231 h 294"/>
                <a:gd name="T14" fmla="*/ 232 w 1178"/>
                <a:gd name="T15" fmla="*/ 294 h 294"/>
                <a:gd name="T16" fmla="*/ 0 w 1178"/>
                <a:gd name="T17" fmla="*/ 289 h 294"/>
                <a:gd name="T18" fmla="*/ 280 w 1178"/>
                <a:gd name="T19" fmla="*/ 227 h 294"/>
                <a:gd name="T20" fmla="*/ 394 w 1178"/>
                <a:gd name="T21" fmla="*/ 107 h 294"/>
                <a:gd name="T22" fmla="*/ 652 w 1178"/>
                <a:gd name="T23" fmla="*/ 51 h 294"/>
                <a:gd name="T24" fmla="*/ 705 w 1178"/>
                <a:gd name="T25" fmla="*/ 51 h 294"/>
                <a:gd name="T26" fmla="*/ 963 w 1178"/>
                <a:gd name="T27" fmla="*/ 107 h 294"/>
                <a:gd name="T28" fmla="*/ 1076 w 1178"/>
                <a:gd name="T29" fmla="*/ 227 h 294"/>
                <a:gd name="T30" fmla="*/ 1178 w 1178"/>
                <a:gd name="T31" fmla="*/ 289 h 294"/>
                <a:gd name="T32" fmla="*/ 1079 w 1178"/>
                <a:gd name="T33" fmla="*/ 294 h 294"/>
                <a:gd name="T34" fmla="*/ 1077 w 1178"/>
                <a:gd name="T35" fmla="*/ 293 h 294"/>
                <a:gd name="T36" fmla="*/ 1014 w 1178"/>
                <a:gd name="T37" fmla="*/ 214 h 294"/>
                <a:gd name="T38" fmla="*/ 838 w 1178"/>
                <a:gd name="T39" fmla="*/ 54 h 294"/>
                <a:gd name="T40" fmla="*/ 715 w 1178"/>
                <a:gd name="T41" fmla="*/ 94 h 294"/>
                <a:gd name="T42" fmla="*/ 690 w 1178"/>
                <a:gd name="T43" fmla="*/ 292 h 294"/>
                <a:gd name="T44" fmla="*/ 685 w 1178"/>
                <a:gd name="T45" fmla="*/ 283 h 294"/>
                <a:gd name="T46" fmla="*/ 760 w 1178"/>
                <a:gd name="T47" fmla="*/ 34 h 294"/>
                <a:gd name="T48" fmla="*/ 1000 w 1178"/>
                <a:gd name="T49" fmla="*/ 190 h 294"/>
                <a:gd name="T50" fmla="*/ 1057 w 1178"/>
                <a:gd name="T51" fmla="*/ 257 h 294"/>
                <a:gd name="T52" fmla="*/ 1081 w 1178"/>
                <a:gd name="T53" fmla="*/ 294 h 294"/>
                <a:gd name="T54" fmla="*/ 277 w 1178"/>
                <a:gd name="T55" fmla="*/ 294 h 294"/>
                <a:gd name="T56" fmla="*/ 300 w 1178"/>
                <a:gd name="T57" fmla="*/ 257 h 294"/>
                <a:gd name="T58" fmla="*/ 356 w 1178"/>
                <a:gd name="T59" fmla="*/ 190 h 294"/>
                <a:gd name="T60" fmla="*/ 597 w 1178"/>
                <a:gd name="T61" fmla="*/ 34 h 294"/>
                <a:gd name="T62" fmla="*/ 672 w 1178"/>
                <a:gd name="T63" fmla="*/ 283 h 294"/>
                <a:gd name="T64" fmla="*/ 666 w 1178"/>
                <a:gd name="T65" fmla="*/ 292 h 294"/>
                <a:gd name="T66" fmla="*/ 641 w 1178"/>
                <a:gd name="T67" fmla="*/ 94 h 294"/>
                <a:gd name="T68" fmla="*/ 519 w 1178"/>
                <a:gd name="T69" fmla="*/ 54 h 294"/>
                <a:gd name="T70" fmla="*/ 342 w 1178"/>
                <a:gd name="T71" fmla="*/ 214 h 294"/>
                <a:gd name="T72" fmla="*/ 280 w 1178"/>
                <a:gd name="T73" fmla="*/ 293 h 294"/>
                <a:gd name="T74" fmla="*/ 277 w 1178"/>
                <a:gd name="T75" fmla="*/ 292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78" h="294">
                  <a:moveTo>
                    <a:pt x="1178" y="294"/>
                  </a:moveTo>
                  <a:cubicBezTo>
                    <a:pt x="1125" y="294"/>
                    <a:pt x="1125" y="294"/>
                    <a:pt x="1125" y="294"/>
                  </a:cubicBezTo>
                  <a:cubicBezTo>
                    <a:pt x="1124" y="293"/>
                    <a:pt x="1124" y="293"/>
                    <a:pt x="1124" y="293"/>
                  </a:cubicBezTo>
                  <a:cubicBezTo>
                    <a:pt x="1124" y="293"/>
                    <a:pt x="1082" y="242"/>
                    <a:pt x="1072" y="231"/>
                  </a:cubicBezTo>
                  <a:cubicBezTo>
                    <a:pt x="1068" y="226"/>
                    <a:pt x="1068" y="226"/>
                    <a:pt x="1068" y="226"/>
                  </a:cubicBezTo>
                  <a:cubicBezTo>
                    <a:pt x="1034" y="186"/>
                    <a:pt x="1000" y="145"/>
                    <a:pt x="959" y="111"/>
                  </a:cubicBezTo>
                  <a:cubicBezTo>
                    <a:pt x="918" y="76"/>
                    <a:pt x="877" y="43"/>
                    <a:pt x="833" y="28"/>
                  </a:cubicBezTo>
                  <a:cubicBezTo>
                    <a:pt x="769" y="6"/>
                    <a:pt x="728" y="14"/>
                    <a:pt x="710" y="53"/>
                  </a:cubicBezTo>
                  <a:cubicBezTo>
                    <a:pt x="705" y="63"/>
                    <a:pt x="683" y="64"/>
                    <a:pt x="678" y="64"/>
                  </a:cubicBezTo>
                  <a:cubicBezTo>
                    <a:pt x="674" y="64"/>
                    <a:pt x="652" y="63"/>
                    <a:pt x="647" y="53"/>
                  </a:cubicBezTo>
                  <a:cubicBezTo>
                    <a:pt x="629" y="14"/>
                    <a:pt x="587" y="6"/>
                    <a:pt x="524" y="28"/>
                  </a:cubicBezTo>
                  <a:cubicBezTo>
                    <a:pt x="479" y="43"/>
                    <a:pt x="439" y="76"/>
                    <a:pt x="397" y="111"/>
                  </a:cubicBezTo>
                  <a:cubicBezTo>
                    <a:pt x="357" y="145"/>
                    <a:pt x="322" y="186"/>
                    <a:pt x="289" y="226"/>
                  </a:cubicBezTo>
                  <a:cubicBezTo>
                    <a:pt x="284" y="231"/>
                    <a:pt x="284" y="231"/>
                    <a:pt x="284" y="231"/>
                  </a:cubicBezTo>
                  <a:cubicBezTo>
                    <a:pt x="275" y="242"/>
                    <a:pt x="233" y="293"/>
                    <a:pt x="232" y="293"/>
                  </a:cubicBezTo>
                  <a:cubicBezTo>
                    <a:pt x="232" y="294"/>
                    <a:pt x="232" y="294"/>
                    <a:pt x="232" y="294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0" y="289"/>
                    <a:pt x="0" y="289"/>
                    <a:pt x="0" y="289"/>
                  </a:cubicBezTo>
                  <a:cubicBezTo>
                    <a:pt x="229" y="289"/>
                    <a:pt x="229" y="289"/>
                    <a:pt x="229" y="289"/>
                  </a:cubicBezTo>
                  <a:cubicBezTo>
                    <a:pt x="235" y="282"/>
                    <a:pt x="271" y="238"/>
                    <a:pt x="280" y="227"/>
                  </a:cubicBezTo>
                  <a:cubicBezTo>
                    <a:pt x="285" y="222"/>
                    <a:pt x="285" y="222"/>
                    <a:pt x="285" y="222"/>
                  </a:cubicBezTo>
                  <a:cubicBezTo>
                    <a:pt x="318" y="183"/>
                    <a:pt x="353" y="141"/>
                    <a:pt x="394" y="107"/>
                  </a:cubicBezTo>
                  <a:cubicBezTo>
                    <a:pt x="436" y="72"/>
                    <a:pt x="477" y="39"/>
                    <a:pt x="522" y="23"/>
                  </a:cubicBezTo>
                  <a:cubicBezTo>
                    <a:pt x="589" y="0"/>
                    <a:pt x="632" y="9"/>
                    <a:pt x="652" y="51"/>
                  </a:cubicBezTo>
                  <a:cubicBezTo>
                    <a:pt x="654" y="56"/>
                    <a:pt x="667" y="58"/>
                    <a:pt x="678" y="58"/>
                  </a:cubicBezTo>
                  <a:cubicBezTo>
                    <a:pt x="690" y="58"/>
                    <a:pt x="703" y="56"/>
                    <a:pt x="705" y="51"/>
                  </a:cubicBezTo>
                  <a:cubicBezTo>
                    <a:pt x="724" y="9"/>
                    <a:pt x="768" y="0"/>
                    <a:pt x="834" y="23"/>
                  </a:cubicBezTo>
                  <a:cubicBezTo>
                    <a:pt x="880" y="39"/>
                    <a:pt x="921" y="72"/>
                    <a:pt x="963" y="107"/>
                  </a:cubicBezTo>
                  <a:cubicBezTo>
                    <a:pt x="1003" y="141"/>
                    <a:pt x="1038" y="183"/>
                    <a:pt x="1072" y="222"/>
                  </a:cubicBezTo>
                  <a:cubicBezTo>
                    <a:pt x="1076" y="227"/>
                    <a:pt x="1076" y="227"/>
                    <a:pt x="1076" y="227"/>
                  </a:cubicBezTo>
                  <a:cubicBezTo>
                    <a:pt x="1085" y="238"/>
                    <a:pt x="1122" y="282"/>
                    <a:pt x="1128" y="289"/>
                  </a:cubicBezTo>
                  <a:cubicBezTo>
                    <a:pt x="1178" y="289"/>
                    <a:pt x="1178" y="289"/>
                    <a:pt x="1178" y="289"/>
                  </a:cubicBezTo>
                  <a:lnTo>
                    <a:pt x="1178" y="294"/>
                  </a:lnTo>
                  <a:close/>
                  <a:moveTo>
                    <a:pt x="1079" y="294"/>
                  </a:moveTo>
                  <a:cubicBezTo>
                    <a:pt x="1079" y="292"/>
                    <a:pt x="1079" y="292"/>
                    <a:pt x="1079" y="292"/>
                  </a:cubicBezTo>
                  <a:cubicBezTo>
                    <a:pt x="1077" y="293"/>
                    <a:pt x="1077" y="293"/>
                    <a:pt x="1077" y="293"/>
                  </a:cubicBezTo>
                  <a:cubicBezTo>
                    <a:pt x="1076" y="290"/>
                    <a:pt x="1055" y="263"/>
                    <a:pt x="1053" y="260"/>
                  </a:cubicBezTo>
                  <a:cubicBezTo>
                    <a:pt x="1039" y="243"/>
                    <a:pt x="1026" y="228"/>
                    <a:pt x="1014" y="214"/>
                  </a:cubicBezTo>
                  <a:cubicBezTo>
                    <a:pt x="1008" y="208"/>
                    <a:pt x="1002" y="201"/>
                    <a:pt x="996" y="194"/>
                  </a:cubicBezTo>
                  <a:cubicBezTo>
                    <a:pt x="950" y="140"/>
                    <a:pt x="902" y="84"/>
                    <a:pt x="838" y="54"/>
                  </a:cubicBezTo>
                  <a:cubicBezTo>
                    <a:pt x="814" y="44"/>
                    <a:pt x="786" y="33"/>
                    <a:pt x="761" y="40"/>
                  </a:cubicBezTo>
                  <a:cubicBezTo>
                    <a:pt x="736" y="46"/>
                    <a:pt x="723" y="73"/>
                    <a:pt x="715" y="94"/>
                  </a:cubicBezTo>
                  <a:cubicBezTo>
                    <a:pt x="695" y="156"/>
                    <a:pt x="693" y="218"/>
                    <a:pt x="690" y="283"/>
                  </a:cubicBezTo>
                  <a:cubicBezTo>
                    <a:pt x="690" y="292"/>
                    <a:pt x="690" y="292"/>
                    <a:pt x="690" y="292"/>
                  </a:cubicBezTo>
                  <a:cubicBezTo>
                    <a:pt x="685" y="291"/>
                    <a:pt x="685" y="291"/>
                    <a:pt x="685" y="291"/>
                  </a:cubicBezTo>
                  <a:cubicBezTo>
                    <a:pt x="685" y="283"/>
                    <a:pt x="685" y="283"/>
                    <a:pt x="685" y="283"/>
                  </a:cubicBezTo>
                  <a:cubicBezTo>
                    <a:pt x="687" y="217"/>
                    <a:pt x="689" y="155"/>
                    <a:pt x="710" y="92"/>
                  </a:cubicBezTo>
                  <a:cubicBezTo>
                    <a:pt x="718" y="70"/>
                    <a:pt x="733" y="42"/>
                    <a:pt x="760" y="34"/>
                  </a:cubicBezTo>
                  <a:cubicBezTo>
                    <a:pt x="787" y="28"/>
                    <a:pt x="815" y="38"/>
                    <a:pt x="840" y="50"/>
                  </a:cubicBezTo>
                  <a:cubicBezTo>
                    <a:pt x="905" y="80"/>
                    <a:pt x="954" y="136"/>
                    <a:pt x="1000" y="190"/>
                  </a:cubicBezTo>
                  <a:cubicBezTo>
                    <a:pt x="1006" y="197"/>
                    <a:pt x="1012" y="204"/>
                    <a:pt x="1018" y="211"/>
                  </a:cubicBezTo>
                  <a:cubicBezTo>
                    <a:pt x="1030" y="225"/>
                    <a:pt x="1043" y="240"/>
                    <a:pt x="1057" y="257"/>
                  </a:cubicBezTo>
                  <a:cubicBezTo>
                    <a:pt x="1069" y="272"/>
                    <a:pt x="1083" y="290"/>
                    <a:pt x="1082" y="293"/>
                  </a:cubicBezTo>
                  <a:cubicBezTo>
                    <a:pt x="1081" y="294"/>
                    <a:pt x="1081" y="294"/>
                    <a:pt x="1081" y="294"/>
                  </a:cubicBezTo>
                  <a:lnTo>
                    <a:pt x="1079" y="294"/>
                  </a:lnTo>
                  <a:close/>
                  <a:moveTo>
                    <a:pt x="277" y="294"/>
                  </a:moveTo>
                  <a:cubicBezTo>
                    <a:pt x="275" y="293"/>
                    <a:pt x="275" y="293"/>
                    <a:pt x="275" y="293"/>
                  </a:cubicBezTo>
                  <a:cubicBezTo>
                    <a:pt x="274" y="290"/>
                    <a:pt x="292" y="267"/>
                    <a:pt x="300" y="257"/>
                  </a:cubicBezTo>
                  <a:cubicBezTo>
                    <a:pt x="314" y="240"/>
                    <a:pt x="326" y="225"/>
                    <a:pt x="338" y="211"/>
                  </a:cubicBezTo>
                  <a:cubicBezTo>
                    <a:pt x="344" y="204"/>
                    <a:pt x="350" y="197"/>
                    <a:pt x="356" y="190"/>
                  </a:cubicBezTo>
                  <a:cubicBezTo>
                    <a:pt x="403" y="136"/>
                    <a:pt x="451" y="80"/>
                    <a:pt x="517" y="50"/>
                  </a:cubicBezTo>
                  <a:cubicBezTo>
                    <a:pt x="541" y="38"/>
                    <a:pt x="570" y="28"/>
                    <a:pt x="597" y="34"/>
                  </a:cubicBezTo>
                  <a:cubicBezTo>
                    <a:pt x="624" y="42"/>
                    <a:pt x="639" y="70"/>
                    <a:pt x="646" y="92"/>
                  </a:cubicBezTo>
                  <a:cubicBezTo>
                    <a:pt x="667" y="155"/>
                    <a:pt x="669" y="217"/>
                    <a:pt x="672" y="283"/>
                  </a:cubicBezTo>
                  <a:cubicBezTo>
                    <a:pt x="672" y="291"/>
                    <a:pt x="672" y="291"/>
                    <a:pt x="672" y="291"/>
                  </a:cubicBezTo>
                  <a:cubicBezTo>
                    <a:pt x="666" y="292"/>
                    <a:pt x="666" y="292"/>
                    <a:pt x="666" y="292"/>
                  </a:cubicBezTo>
                  <a:cubicBezTo>
                    <a:pt x="666" y="283"/>
                    <a:pt x="666" y="283"/>
                    <a:pt x="666" y="283"/>
                  </a:cubicBezTo>
                  <a:cubicBezTo>
                    <a:pt x="664" y="218"/>
                    <a:pt x="662" y="156"/>
                    <a:pt x="641" y="94"/>
                  </a:cubicBezTo>
                  <a:cubicBezTo>
                    <a:pt x="634" y="73"/>
                    <a:pt x="620" y="46"/>
                    <a:pt x="595" y="40"/>
                  </a:cubicBezTo>
                  <a:cubicBezTo>
                    <a:pt x="570" y="33"/>
                    <a:pt x="543" y="44"/>
                    <a:pt x="519" y="54"/>
                  </a:cubicBezTo>
                  <a:cubicBezTo>
                    <a:pt x="455" y="84"/>
                    <a:pt x="407" y="140"/>
                    <a:pt x="360" y="194"/>
                  </a:cubicBezTo>
                  <a:cubicBezTo>
                    <a:pt x="354" y="201"/>
                    <a:pt x="348" y="208"/>
                    <a:pt x="342" y="214"/>
                  </a:cubicBezTo>
                  <a:cubicBezTo>
                    <a:pt x="330" y="228"/>
                    <a:pt x="318" y="243"/>
                    <a:pt x="304" y="260"/>
                  </a:cubicBezTo>
                  <a:cubicBezTo>
                    <a:pt x="302" y="263"/>
                    <a:pt x="281" y="290"/>
                    <a:pt x="280" y="293"/>
                  </a:cubicBezTo>
                  <a:cubicBezTo>
                    <a:pt x="278" y="291"/>
                    <a:pt x="278" y="291"/>
                    <a:pt x="278" y="291"/>
                  </a:cubicBezTo>
                  <a:cubicBezTo>
                    <a:pt x="277" y="292"/>
                    <a:pt x="277" y="292"/>
                    <a:pt x="277" y="292"/>
                  </a:cubicBezTo>
                  <a:lnTo>
                    <a:pt x="277" y="294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4874BB83-6C22-4FD2-831A-AFE35AFE68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4" y="1893"/>
              <a:ext cx="1027" cy="228"/>
            </a:xfrm>
            <a:custGeom>
              <a:avLst/>
              <a:gdLst>
                <a:gd name="T0" fmla="*/ 1027 w 1027"/>
                <a:gd name="T1" fmla="*/ 228 h 228"/>
                <a:gd name="T2" fmla="*/ 879 w 1027"/>
                <a:gd name="T3" fmla="*/ 228 h 228"/>
                <a:gd name="T4" fmla="*/ 879 w 1027"/>
                <a:gd name="T5" fmla="*/ 11 h 228"/>
                <a:gd name="T6" fmla="*/ 67 w 1027"/>
                <a:gd name="T7" fmla="*/ 11 h 228"/>
                <a:gd name="T8" fmla="*/ 67 w 1027"/>
                <a:gd name="T9" fmla="*/ 228 h 228"/>
                <a:gd name="T10" fmla="*/ 0 w 1027"/>
                <a:gd name="T11" fmla="*/ 228 h 228"/>
                <a:gd name="T12" fmla="*/ 0 w 1027"/>
                <a:gd name="T13" fmla="*/ 219 h 228"/>
                <a:gd name="T14" fmla="*/ 57 w 1027"/>
                <a:gd name="T15" fmla="*/ 219 h 228"/>
                <a:gd name="T16" fmla="*/ 57 w 1027"/>
                <a:gd name="T17" fmla="*/ 0 h 228"/>
                <a:gd name="T18" fmla="*/ 887 w 1027"/>
                <a:gd name="T19" fmla="*/ 0 h 228"/>
                <a:gd name="T20" fmla="*/ 887 w 1027"/>
                <a:gd name="T21" fmla="*/ 219 h 228"/>
                <a:gd name="T22" fmla="*/ 1027 w 1027"/>
                <a:gd name="T23" fmla="*/ 219 h 228"/>
                <a:gd name="T24" fmla="*/ 1027 w 1027"/>
                <a:gd name="T25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27" h="228">
                  <a:moveTo>
                    <a:pt x="1027" y="228"/>
                  </a:moveTo>
                  <a:lnTo>
                    <a:pt x="879" y="228"/>
                  </a:lnTo>
                  <a:lnTo>
                    <a:pt x="879" y="11"/>
                  </a:lnTo>
                  <a:lnTo>
                    <a:pt x="67" y="11"/>
                  </a:lnTo>
                  <a:lnTo>
                    <a:pt x="67" y="228"/>
                  </a:lnTo>
                  <a:lnTo>
                    <a:pt x="0" y="228"/>
                  </a:lnTo>
                  <a:lnTo>
                    <a:pt x="0" y="219"/>
                  </a:lnTo>
                  <a:lnTo>
                    <a:pt x="57" y="219"/>
                  </a:lnTo>
                  <a:lnTo>
                    <a:pt x="57" y="0"/>
                  </a:lnTo>
                  <a:lnTo>
                    <a:pt x="887" y="0"/>
                  </a:lnTo>
                  <a:lnTo>
                    <a:pt x="887" y="219"/>
                  </a:lnTo>
                  <a:lnTo>
                    <a:pt x="1027" y="219"/>
                  </a:lnTo>
                  <a:lnTo>
                    <a:pt x="1027" y="228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336BEE4D-B8B8-48C9-B495-6C764338F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9" y="1948"/>
              <a:ext cx="183" cy="169"/>
            </a:xfrm>
            <a:custGeom>
              <a:avLst/>
              <a:gdLst>
                <a:gd name="T0" fmla="*/ 5 w 107"/>
                <a:gd name="T1" fmla="*/ 98 h 98"/>
                <a:gd name="T2" fmla="*/ 0 w 107"/>
                <a:gd name="T3" fmla="*/ 98 h 98"/>
                <a:gd name="T4" fmla="*/ 0 w 107"/>
                <a:gd name="T5" fmla="*/ 13 h 98"/>
                <a:gd name="T6" fmla="*/ 6 w 107"/>
                <a:gd name="T7" fmla="*/ 7 h 98"/>
                <a:gd name="T8" fmla="*/ 11 w 107"/>
                <a:gd name="T9" fmla="*/ 6 h 98"/>
                <a:gd name="T10" fmla="*/ 19 w 107"/>
                <a:gd name="T11" fmla="*/ 4 h 98"/>
                <a:gd name="T12" fmla="*/ 28 w 107"/>
                <a:gd name="T13" fmla="*/ 0 h 98"/>
                <a:gd name="T14" fmla="*/ 29 w 107"/>
                <a:gd name="T15" fmla="*/ 0 h 98"/>
                <a:gd name="T16" fmla="*/ 59 w 107"/>
                <a:gd name="T17" fmla="*/ 0 h 98"/>
                <a:gd name="T18" fmla="*/ 78 w 107"/>
                <a:gd name="T19" fmla="*/ 0 h 98"/>
                <a:gd name="T20" fmla="*/ 86 w 107"/>
                <a:gd name="T21" fmla="*/ 4 h 98"/>
                <a:gd name="T22" fmla="*/ 91 w 107"/>
                <a:gd name="T23" fmla="*/ 5 h 98"/>
                <a:gd name="T24" fmla="*/ 94 w 107"/>
                <a:gd name="T25" fmla="*/ 5 h 98"/>
                <a:gd name="T26" fmla="*/ 94 w 107"/>
                <a:gd name="T27" fmla="*/ 6 h 98"/>
                <a:gd name="T28" fmla="*/ 107 w 107"/>
                <a:gd name="T29" fmla="*/ 20 h 98"/>
                <a:gd name="T30" fmla="*/ 107 w 107"/>
                <a:gd name="T31" fmla="*/ 74 h 98"/>
                <a:gd name="T32" fmla="*/ 107 w 107"/>
                <a:gd name="T33" fmla="*/ 97 h 98"/>
                <a:gd name="T34" fmla="*/ 102 w 107"/>
                <a:gd name="T35" fmla="*/ 97 h 98"/>
                <a:gd name="T36" fmla="*/ 101 w 107"/>
                <a:gd name="T37" fmla="*/ 74 h 98"/>
                <a:gd name="T38" fmla="*/ 101 w 107"/>
                <a:gd name="T39" fmla="*/ 20 h 98"/>
                <a:gd name="T40" fmla="*/ 94 w 107"/>
                <a:gd name="T41" fmla="*/ 11 h 98"/>
                <a:gd name="T42" fmla="*/ 93 w 107"/>
                <a:gd name="T43" fmla="*/ 11 h 98"/>
                <a:gd name="T44" fmla="*/ 91 w 107"/>
                <a:gd name="T45" fmla="*/ 11 h 98"/>
                <a:gd name="T46" fmla="*/ 82 w 107"/>
                <a:gd name="T47" fmla="*/ 7 h 98"/>
                <a:gd name="T48" fmla="*/ 78 w 107"/>
                <a:gd name="T49" fmla="*/ 6 h 98"/>
                <a:gd name="T50" fmla="*/ 59 w 107"/>
                <a:gd name="T51" fmla="*/ 6 h 98"/>
                <a:gd name="T52" fmla="*/ 29 w 107"/>
                <a:gd name="T53" fmla="*/ 6 h 98"/>
                <a:gd name="T54" fmla="*/ 27 w 107"/>
                <a:gd name="T55" fmla="*/ 6 h 98"/>
                <a:gd name="T56" fmla="*/ 24 w 107"/>
                <a:gd name="T57" fmla="*/ 7 h 98"/>
                <a:gd name="T58" fmla="*/ 20 w 107"/>
                <a:gd name="T59" fmla="*/ 10 h 98"/>
                <a:gd name="T60" fmla="*/ 13 w 107"/>
                <a:gd name="T61" fmla="*/ 11 h 98"/>
                <a:gd name="T62" fmla="*/ 6 w 107"/>
                <a:gd name="T63" fmla="*/ 12 h 98"/>
                <a:gd name="T64" fmla="*/ 5 w 107"/>
                <a:gd name="T65" fmla="*/ 12 h 98"/>
                <a:gd name="T66" fmla="*/ 5 w 107"/>
                <a:gd name="T67" fmla="*/ 13 h 98"/>
                <a:gd name="T68" fmla="*/ 5 w 107"/>
                <a:gd name="T6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7" h="98">
                  <a:moveTo>
                    <a:pt x="5" y="98"/>
                  </a:moveTo>
                  <a:cubicBezTo>
                    <a:pt x="0" y="98"/>
                    <a:pt x="0" y="98"/>
                    <a:pt x="0" y="98"/>
                  </a:cubicBezTo>
                  <a:cubicBezTo>
                    <a:pt x="0" y="65"/>
                    <a:pt x="0" y="46"/>
                    <a:pt x="0" y="13"/>
                  </a:cubicBezTo>
                  <a:cubicBezTo>
                    <a:pt x="0" y="11"/>
                    <a:pt x="1" y="7"/>
                    <a:pt x="6" y="7"/>
                  </a:cubicBezTo>
                  <a:cubicBezTo>
                    <a:pt x="8" y="6"/>
                    <a:pt x="10" y="6"/>
                    <a:pt x="11" y="6"/>
                  </a:cubicBezTo>
                  <a:cubicBezTo>
                    <a:pt x="14" y="5"/>
                    <a:pt x="16" y="4"/>
                    <a:pt x="19" y="4"/>
                  </a:cubicBezTo>
                  <a:cubicBezTo>
                    <a:pt x="21" y="0"/>
                    <a:pt x="25" y="0"/>
                    <a:pt x="28" y="0"/>
                  </a:cubicBezTo>
                  <a:cubicBezTo>
                    <a:pt x="28" y="0"/>
                    <a:pt x="29" y="0"/>
                    <a:pt x="29" y="0"/>
                  </a:cubicBezTo>
                  <a:cubicBezTo>
                    <a:pt x="39" y="0"/>
                    <a:pt x="49" y="0"/>
                    <a:pt x="59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1" y="0"/>
                    <a:pt x="84" y="1"/>
                    <a:pt x="86" y="4"/>
                  </a:cubicBezTo>
                  <a:cubicBezTo>
                    <a:pt x="87" y="5"/>
                    <a:pt x="89" y="5"/>
                    <a:pt x="91" y="5"/>
                  </a:cubicBezTo>
                  <a:cubicBezTo>
                    <a:pt x="92" y="5"/>
                    <a:pt x="93" y="5"/>
                    <a:pt x="94" y="5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106" y="7"/>
                    <a:pt x="107" y="8"/>
                    <a:pt x="107" y="20"/>
                  </a:cubicBezTo>
                  <a:cubicBezTo>
                    <a:pt x="107" y="74"/>
                    <a:pt x="107" y="74"/>
                    <a:pt x="107" y="74"/>
                  </a:cubicBezTo>
                  <a:cubicBezTo>
                    <a:pt x="107" y="81"/>
                    <a:pt x="107" y="86"/>
                    <a:pt x="107" y="97"/>
                  </a:cubicBezTo>
                  <a:cubicBezTo>
                    <a:pt x="102" y="97"/>
                    <a:pt x="102" y="97"/>
                    <a:pt x="102" y="97"/>
                  </a:cubicBezTo>
                  <a:cubicBezTo>
                    <a:pt x="101" y="86"/>
                    <a:pt x="101" y="81"/>
                    <a:pt x="101" y="74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2"/>
                    <a:pt x="101" y="12"/>
                    <a:pt x="94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2" y="11"/>
                    <a:pt x="92" y="11"/>
                    <a:pt x="91" y="11"/>
                  </a:cubicBezTo>
                  <a:cubicBezTo>
                    <a:pt x="88" y="10"/>
                    <a:pt x="84" y="10"/>
                    <a:pt x="82" y="7"/>
                  </a:cubicBezTo>
                  <a:cubicBezTo>
                    <a:pt x="81" y="6"/>
                    <a:pt x="80" y="6"/>
                    <a:pt x="78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49" y="6"/>
                    <a:pt x="39" y="6"/>
                    <a:pt x="29" y="6"/>
                  </a:cubicBezTo>
                  <a:cubicBezTo>
                    <a:pt x="28" y="6"/>
                    <a:pt x="28" y="6"/>
                    <a:pt x="27" y="6"/>
                  </a:cubicBezTo>
                  <a:cubicBezTo>
                    <a:pt x="24" y="5"/>
                    <a:pt x="24" y="5"/>
                    <a:pt x="24" y="7"/>
                  </a:cubicBezTo>
                  <a:cubicBezTo>
                    <a:pt x="24" y="8"/>
                    <a:pt x="23" y="10"/>
                    <a:pt x="20" y="10"/>
                  </a:cubicBezTo>
                  <a:cubicBezTo>
                    <a:pt x="17" y="10"/>
                    <a:pt x="15" y="10"/>
                    <a:pt x="13" y="11"/>
                  </a:cubicBezTo>
                  <a:cubicBezTo>
                    <a:pt x="11" y="11"/>
                    <a:pt x="9" y="12"/>
                    <a:pt x="6" y="12"/>
                  </a:cubicBezTo>
                  <a:cubicBezTo>
                    <a:pt x="6" y="12"/>
                    <a:pt x="5" y="12"/>
                    <a:pt x="5" y="12"/>
                  </a:cubicBezTo>
                  <a:cubicBezTo>
                    <a:pt x="5" y="12"/>
                    <a:pt x="5" y="12"/>
                    <a:pt x="5" y="13"/>
                  </a:cubicBezTo>
                  <a:cubicBezTo>
                    <a:pt x="5" y="46"/>
                    <a:pt x="5" y="65"/>
                    <a:pt x="5" y="98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561C762E-782C-4711-9D0F-73CDA0079A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7" y="1656"/>
              <a:ext cx="1226" cy="229"/>
            </a:xfrm>
            <a:custGeom>
              <a:avLst/>
              <a:gdLst>
                <a:gd name="T0" fmla="*/ 67 w 716"/>
                <a:gd name="T1" fmla="*/ 112 h 133"/>
                <a:gd name="T2" fmla="*/ 49 w 716"/>
                <a:gd name="T3" fmla="*/ 101 h 133"/>
                <a:gd name="T4" fmla="*/ 30 w 716"/>
                <a:gd name="T5" fmla="*/ 86 h 133"/>
                <a:gd name="T6" fmla="*/ 11 w 716"/>
                <a:gd name="T7" fmla="*/ 53 h 133"/>
                <a:gd name="T8" fmla="*/ 25 w 716"/>
                <a:gd name="T9" fmla="*/ 52 h 133"/>
                <a:gd name="T10" fmla="*/ 36 w 716"/>
                <a:gd name="T11" fmla="*/ 52 h 133"/>
                <a:gd name="T12" fmla="*/ 45 w 716"/>
                <a:gd name="T13" fmla="*/ 52 h 133"/>
                <a:gd name="T14" fmla="*/ 55 w 716"/>
                <a:gd name="T15" fmla="*/ 54 h 133"/>
                <a:gd name="T16" fmla="*/ 72 w 716"/>
                <a:gd name="T17" fmla="*/ 60 h 133"/>
                <a:gd name="T18" fmla="*/ 73 w 716"/>
                <a:gd name="T19" fmla="*/ 56 h 133"/>
                <a:gd name="T20" fmla="*/ 93 w 716"/>
                <a:gd name="T21" fmla="*/ 56 h 133"/>
                <a:gd name="T22" fmla="*/ 127 w 716"/>
                <a:gd name="T23" fmla="*/ 62 h 133"/>
                <a:gd name="T24" fmla="*/ 150 w 716"/>
                <a:gd name="T25" fmla="*/ 62 h 133"/>
                <a:gd name="T26" fmla="*/ 173 w 716"/>
                <a:gd name="T27" fmla="*/ 48 h 133"/>
                <a:gd name="T28" fmla="*/ 178 w 716"/>
                <a:gd name="T29" fmla="*/ 19 h 133"/>
                <a:gd name="T30" fmla="*/ 190 w 716"/>
                <a:gd name="T31" fmla="*/ 11 h 133"/>
                <a:gd name="T32" fmla="*/ 207 w 716"/>
                <a:gd name="T33" fmla="*/ 2 h 133"/>
                <a:gd name="T34" fmla="*/ 211 w 716"/>
                <a:gd name="T35" fmla="*/ 23 h 133"/>
                <a:gd name="T36" fmla="*/ 496 w 716"/>
                <a:gd name="T37" fmla="*/ 27 h 133"/>
                <a:gd name="T38" fmla="*/ 516 w 716"/>
                <a:gd name="T39" fmla="*/ 8 h 133"/>
                <a:gd name="T40" fmla="*/ 530 w 716"/>
                <a:gd name="T41" fmla="*/ 10 h 133"/>
                <a:gd name="T42" fmla="*/ 536 w 716"/>
                <a:gd name="T43" fmla="*/ 28 h 133"/>
                <a:gd name="T44" fmla="*/ 561 w 716"/>
                <a:gd name="T45" fmla="*/ 62 h 133"/>
                <a:gd name="T46" fmla="*/ 612 w 716"/>
                <a:gd name="T47" fmla="*/ 56 h 133"/>
                <a:gd name="T48" fmla="*/ 622 w 716"/>
                <a:gd name="T49" fmla="*/ 64 h 133"/>
                <a:gd name="T50" fmla="*/ 635 w 716"/>
                <a:gd name="T51" fmla="*/ 59 h 133"/>
                <a:gd name="T52" fmla="*/ 649 w 716"/>
                <a:gd name="T53" fmla="*/ 63 h 133"/>
                <a:gd name="T54" fmla="*/ 662 w 716"/>
                <a:gd name="T55" fmla="*/ 61 h 133"/>
                <a:gd name="T56" fmla="*/ 678 w 716"/>
                <a:gd name="T57" fmla="*/ 56 h 133"/>
                <a:gd name="T58" fmla="*/ 691 w 716"/>
                <a:gd name="T59" fmla="*/ 54 h 133"/>
                <a:gd name="T60" fmla="*/ 702 w 716"/>
                <a:gd name="T61" fmla="*/ 52 h 133"/>
                <a:gd name="T62" fmla="*/ 714 w 716"/>
                <a:gd name="T63" fmla="*/ 60 h 133"/>
                <a:gd name="T64" fmla="*/ 684 w 716"/>
                <a:gd name="T65" fmla="*/ 90 h 133"/>
                <a:gd name="T66" fmla="*/ 653 w 716"/>
                <a:gd name="T67" fmla="*/ 108 h 133"/>
                <a:gd name="T68" fmla="*/ 601 w 716"/>
                <a:gd name="T69" fmla="*/ 133 h 133"/>
                <a:gd name="T70" fmla="*/ 599 w 716"/>
                <a:gd name="T71" fmla="*/ 128 h 133"/>
                <a:gd name="T72" fmla="*/ 652 w 716"/>
                <a:gd name="T73" fmla="*/ 103 h 133"/>
                <a:gd name="T74" fmla="*/ 691 w 716"/>
                <a:gd name="T75" fmla="*/ 78 h 133"/>
                <a:gd name="T76" fmla="*/ 701 w 716"/>
                <a:gd name="T77" fmla="*/ 58 h 133"/>
                <a:gd name="T78" fmla="*/ 683 w 716"/>
                <a:gd name="T79" fmla="*/ 57 h 133"/>
                <a:gd name="T80" fmla="*/ 657 w 716"/>
                <a:gd name="T81" fmla="*/ 64 h 133"/>
                <a:gd name="T82" fmla="*/ 637 w 716"/>
                <a:gd name="T83" fmla="*/ 70 h 133"/>
                <a:gd name="T84" fmla="*/ 616 w 716"/>
                <a:gd name="T85" fmla="*/ 63 h 133"/>
                <a:gd name="T86" fmla="*/ 606 w 716"/>
                <a:gd name="T87" fmla="*/ 66 h 133"/>
                <a:gd name="T88" fmla="*/ 562 w 716"/>
                <a:gd name="T89" fmla="*/ 67 h 133"/>
                <a:gd name="T90" fmla="*/ 530 w 716"/>
                <a:gd name="T91" fmla="*/ 26 h 133"/>
                <a:gd name="T92" fmla="*/ 518 w 716"/>
                <a:gd name="T93" fmla="*/ 15 h 133"/>
                <a:gd name="T94" fmla="*/ 508 w 716"/>
                <a:gd name="T95" fmla="*/ 21 h 133"/>
                <a:gd name="T96" fmla="*/ 220 w 716"/>
                <a:gd name="T97" fmla="*/ 32 h 133"/>
                <a:gd name="T98" fmla="*/ 206 w 716"/>
                <a:gd name="T99" fmla="*/ 15 h 133"/>
                <a:gd name="T100" fmla="*/ 193 w 716"/>
                <a:gd name="T101" fmla="*/ 16 h 133"/>
                <a:gd name="T102" fmla="*/ 182 w 716"/>
                <a:gd name="T103" fmla="*/ 30 h 133"/>
                <a:gd name="T104" fmla="*/ 152 w 716"/>
                <a:gd name="T105" fmla="*/ 67 h 133"/>
                <a:gd name="T106" fmla="*/ 108 w 716"/>
                <a:gd name="T107" fmla="*/ 66 h 133"/>
                <a:gd name="T108" fmla="*/ 96 w 716"/>
                <a:gd name="T109" fmla="*/ 60 h 133"/>
                <a:gd name="T110" fmla="*/ 80 w 716"/>
                <a:gd name="T111" fmla="*/ 68 h 133"/>
                <a:gd name="T112" fmla="*/ 56 w 716"/>
                <a:gd name="T113" fmla="*/ 64 h 133"/>
                <a:gd name="T114" fmla="*/ 33 w 716"/>
                <a:gd name="T115" fmla="*/ 57 h 133"/>
                <a:gd name="T116" fmla="*/ 19 w 716"/>
                <a:gd name="T117" fmla="*/ 54 h 133"/>
                <a:gd name="T118" fmla="*/ 6 w 716"/>
                <a:gd name="T119" fmla="*/ 67 h 133"/>
                <a:gd name="T120" fmla="*/ 37 w 716"/>
                <a:gd name="T121" fmla="*/ 86 h 133"/>
                <a:gd name="T122" fmla="*/ 56 w 716"/>
                <a:gd name="T123" fmla="*/ 9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16" h="133">
                  <a:moveTo>
                    <a:pt x="113" y="133"/>
                  </a:moveTo>
                  <a:cubicBezTo>
                    <a:pt x="112" y="133"/>
                    <a:pt x="112" y="133"/>
                    <a:pt x="112" y="133"/>
                  </a:cubicBezTo>
                  <a:cubicBezTo>
                    <a:pt x="103" y="130"/>
                    <a:pt x="94" y="126"/>
                    <a:pt x="85" y="122"/>
                  </a:cubicBezTo>
                  <a:cubicBezTo>
                    <a:pt x="83" y="121"/>
                    <a:pt x="81" y="120"/>
                    <a:pt x="80" y="119"/>
                  </a:cubicBezTo>
                  <a:cubicBezTo>
                    <a:pt x="76" y="117"/>
                    <a:pt x="73" y="115"/>
                    <a:pt x="69" y="114"/>
                  </a:cubicBezTo>
                  <a:cubicBezTo>
                    <a:pt x="67" y="114"/>
                    <a:pt x="67" y="114"/>
                    <a:pt x="67" y="114"/>
                  </a:cubicBezTo>
                  <a:cubicBezTo>
                    <a:pt x="67" y="112"/>
                    <a:pt x="67" y="112"/>
                    <a:pt x="67" y="112"/>
                  </a:cubicBezTo>
                  <a:cubicBezTo>
                    <a:pt x="67" y="112"/>
                    <a:pt x="67" y="112"/>
                    <a:pt x="65" y="111"/>
                  </a:cubicBezTo>
                  <a:cubicBezTo>
                    <a:pt x="64" y="111"/>
                    <a:pt x="62" y="110"/>
                    <a:pt x="60" y="108"/>
                  </a:cubicBezTo>
                  <a:cubicBezTo>
                    <a:pt x="60" y="108"/>
                    <a:pt x="60" y="108"/>
                    <a:pt x="60" y="108"/>
                  </a:cubicBezTo>
                  <a:cubicBezTo>
                    <a:pt x="57" y="108"/>
                    <a:pt x="55" y="107"/>
                    <a:pt x="55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2" y="103"/>
                    <a:pt x="52" y="103"/>
                    <a:pt x="52" y="103"/>
                  </a:cubicBezTo>
                  <a:cubicBezTo>
                    <a:pt x="52" y="102"/>
                    <a:pt x="51" y="102"/>
                    <a:pt x="49" y="101"/>
                  </a:cubicBezTo>
                  <a:cubicBezTo>
                    <a:pt x="47" y="100"/>
                    <a:pt x="44" y="99"/>
                    <a:pt x="43" y="96"/>
                  </a:cubicBezTo>
                  <a:cubicBezTo>
                    <a:pt x="43" y="96"/>
                    <a:pt x="42" y="96"/>
                    <a:pt x="42" y="96"/>
                  </a:cubicBezTo>
                  <a:cubicBezTo>
                    <a:pt x="39" y="96"/>
                    <a:pt x="38" y="93"/>
                    <a:pt x="37" y="92"/>
                  </a:cubicBezTo>
                  <a:cubicBezTo>
                    <a:pt x="37" y="92"/>
                    <a:pt x="37" y="91"/>
                    <a:pt x="37" y="91"/>
                  </a:cubicBezTo>
                  <a:cubicBezTo>
                    <a:pt x="37" y="91"/>
                    <a:pt x="37" y="91"/>
                    <a:pt x="37" y="91"/>
                  </a:cubicBezTo>
                  <a:cubicBezTo>
                    <a:pt x="35" y="91"/>
                    <a:pt x="33" y="91"/>
                    <a:pt x="31" y="89"/>
                  </a:cubicBezTo>
                  <a:cubicBezTo>
                    <a:pt x="31" y="88"/>
                    <a:pt x="30" y="87"/>
                    <a:pt x="30" y="86"/>
                  </a:cubicBezTo>
                  <a:cubicBezTo>
                    <a:pt x="25" y="84"/>
                    <a:pt x="21" y="82"/>
                    <a:pt x="16" y="80"/>
                  </a:cubicBezTo>
                  <a:cubicBezTo>
                    <a:pt x="13" y="78"/>
                    <a:pt x="10" y="76"/>
                    <a:pt x="7" y="75"/>
                  </a:cubicBezTo>
                  <a:cubicBezTo>
                    <a:pt x="4" y="74"/>
                    <a:pt x="2" y="71"/>
                    <a:pt x="1" y="68"/>
                  </a:cubicBezTo>
                  <a:cubicBezTo>
                    <a:pt x="0" y="67"/>
                    <a:pt x="0" y="65"/>
                    <a:pt x="1" y="63"/>
                  </a:cubicBezTo>
                  <a:cubicBezTo>
                    <a:pt x="2" y="62"/>
                    <a:pt x="3" y="61"/>
                    <a:pt x="6" y="62"/>
                  </a:cubicBezTo>
                  <a:cubicBezTo>
                    <a:pt x="5" y="59"/>
                    <a:pt x="7" y="57"/>
                    <a:pt x="8" y="56"/>
                  </a:cubicBezTo>
                  <a:cubicBezTo>
                    <a:pt x="9" y="55"/>
                    <a:pt x="10" y="54"/>
                    <a:pt x="11" y="53"/>
                  </a:cubicBezTo>
                  <a:cubicBezTo>
                    <a:pt x="13" y="52"/>
                    <a:pt x="14" y="52"/>
                    <a:pt x="13" y="51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7"/>
                    <a:pt x="17" y="47"/>
                  </a:cubicBezTo>
                  <a:cubicBezTo>
                    <a:pt x="18" y="47"/>
                    <a:pt x="21" y="47"/>
                    <a:pt x="22" y="49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3" y="49"/>
                    <a:pt x="25" y="50"/>
                    <a:pt x="25" y="52"/>
                  </a:cubicBezTo>
                  <a:cubicBezTo>
                    <a:pt x="26" y="53"/>
                    <a:pt x="25" y="53"/>
                    <a:pt x="25" y="54"/>
                  </a:cubicBezTo>
                  <a:cubicBezTo>
                    <a:pt x="26" y="54"/>
                    <a:pt x="26" y="54"/>
                    <a:pt x="27" y="54"/>
                  </a:cubicBezTo>
                  <a:cubicBezTo>
                    <a:pt x="27" y="54"/>
                    <a:pt x="28" y="54"/>
                    <a:pt x="28" y="54"/>
                  </a:cubicBezTo>
                  <a:cubicBezTo>
                    <a:pt x="28" y="54"/>
                    <a:pt x="28" y="53"/>
                    <a:pt x="28" y="52"/>
                  </a:cubicBezTo>
                  <a:cubicBezTo>
                    <a:pt x="28" y="50"/>
                    <a:pt x="29" y="49"/>
                    <a:pt x="30" y="49"/>
                  </a:cubicBezTo>
                  <a:cubicBezTo>
                    <a:pt x="32" y="48"/>
                    <a:pt x="34" y="48"/>
                    <a:pt x="35" y="50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7" y="53"/>
                    <a:pt x="38" y="55"/>
                    <a:pt x="39" y="57"/>
                  </a:cubicBezTo>
                  <a:cubicBezTo>
                    <a:pt x="39" y="58"/>
                    <a:pt x="39" y="58"/>
                    <a:pt x="39" y="58"/>
                  </a:cubicBezTo>
                  <a:cubicBezTo>
                    <a:pt x="40" y="58"/>
                    <a:pt x="41" y="58"/>
                    <a:pt x="41" y="58"/>
                  </a:cubicBezTo>
                  <a:cubicBezTo>
                    <a:pt x="41" y="58"/>
                    <a:pt x="41" y="57"/>
                    <a:pt x="41" y="56"/>
                  </a:cubicBezTo>
                  <a:cubicBezTo>
                    <a:pt x="41" y="55"/>
                    <a:pt x="41" y="54"/>
                    <a:pt x="42" y="53"/>
                  </a:cubicBezTo>
                  <a:cubicBezTo>
                    <a:pt x="42" y="52"/>
                    <a:pt x="43" y="52"/>
                    <a:pt x="45" y="52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7" y="52"/>
                    <a:pt x="49" y="53"/>
                    <a:pt x="49" y="55"/>
                  </a:cubicBezTo>
                  <a:cubicBezTo>
                    <a:pt x="50" y="57"/>
                    <a:pt x="50" y="58"/>
                    <a:pt x="51" y="60"/>
                  </a:cubicBezTo>
                  <a:cubicBezTo>
                    <a:pt x="51" y="60"/>
                    <a:pt x="51" y="60"/>
                    <a:pt x="51" y="60"/>
                  </a:cubicBezTo>
                  <a:cubicBezTo>
                    <a:pt x="51" y="60"/>
                    <a:pt x="51" y="59"/>
                    <a:pt x="52" y="59"/>
                  </a:cubicBezTo>
                  <a:cubicBezTo>
                    <a:pt x="52" y="58"/>
                    <a:pt x="52" y="57"/>
                    <a:pt x="52" y="56"/>
                  </a:cubicBezTo>
                  <a:cubicBezTo>
                    <a:pt x="53" y="55"/>
                    <a:pt x="53" y="55"/>
                    <a:pt x="55" y="54"/>
                  </a:cubicBezTo>
                  <a:cubicBezTo>
                    <a:pt x="55" y="54"/>
                    <a:pt x="55" y="54"/>
                    <a:pt x="55" y="54"/>
                  </a:cubicBezTo>
                  <a:cubicBezTo>
                    <a:pt x="58" y="54"/>
                    <a:pt x="59" y="56"/>
                    <a:pt x="59" y="57"/>
                  </a:cubicBezTo>
                  <a:cubicBezTo>
                    <a:pt x="61" y="58"/>
                    <a:pt x="61" y="60"/>
                    <a:pt x="62" y="61"/>
                  </a:cubicBezTo>
                  <a:cubicBezTo>
                    <a:pt x="63" y="63"/>
                    <a:pt x="63" y="63"/>
                    <a:pt x="64" y="63"/>
                  </a:cubicBezTo>
                  <a:cubicBezTo>
                    <a:pt x="64" y="63"/>
                    <a:pt x="64" y="63"/>
                    <a:pt x="64" y="63"/>
                  </a:cubicBezTo>
                  <a:cubicBezTo>
                    <a:pt x="63" y="59"/>
                    <a:pt x="66" y="57"/>
                    <a:pt x="67" y="57"/>
                  </a:cubicBezTo>
                  <a:cubicBezTo>
                    <a:pt x="67" y="57"/>
                    <a:pt x="68" y="57"/>
                    <a:pt x="68" y="57"/>
                  </a:cubicBezTo>
                  <a:cubicBezTo>
                    <a:pt x="69" y="57"/>
                    <a:pt x="71" y="57"/>
                    <a:pt x="72" y="60"/>
                  </a:cubicBezTo>
                  <a:cubicBezTo>
                    <a:pt x="72" y="60"/>
                    <a:pt x="72" y="60"/>
                    <a:pt x="72" y="60"/>
                  </a:cubicBezTo>
                  <a:cubicBezTo>
                    <a:pt x="72" y="60"/>
                    <a:pt x="72" y="61"/>
                    <a:pt x="73" y="61"/>
                  </a:cubicBezTo>
                  <a:cubicBezTo>
                    <a:pt x="74" y="63"/>
                    <a:pt x="75" y="64"/>
                    <a:pt x="76" y="64"/>
                  </a:cubicBezTo>
                  <a:cubicBezTo>
                    <a:pt x="76" y="64"/>
                    <a:pt x="76" y="64"/>
                    <a:pt x="76" y="64"/>
                  </a:cubicBezTo>
                  <a:cubicBezTo>
                    <a:pt x="76" y="64"/>
                    <a:pt x="76" y="64"/>
                    <a:pt x="76" y="64"/>
                  </a:cubicBezTo>
                  <a:cubicBezTo>
                    <a:pt x="76" y="64"/>
                    <a:pt x="76" y="63"/>
                    <a:pt x="75" y="62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82" y="59"/>
                    <a:pt x="83" y="61"/>
                    <a:pt x="85" y="63"/>
                  </a:cubicBezTo>
                  <a:cubicBezTo>
                    <a:pt x="85" y="63"/>
                    <a:pt x="86" y="64"/>
                    <a:pt x="86" y="64"/>
                  </a:cubicBezTo>
                  <a:cubicBezTo>
                    <a:pt x="87" y="65"/>
                    <a:pt x="90" y="66"/>
                    <a:pt x="92" y="66"/>
                  </a:cubicBezTo>
                  <a:cubicBezTo>
                    <a:pt x="92" y="66"/>
                    <a:pt x="92" y="65"/>
                    <a:pt x="91" y="65"/>
                  </a:cubicBezTo>
                  <a:cubicBezTo>
                    <a:pt x="91" y="64"/>
                    <a:pt x="91" y="63"/>
                    <a:pt x="91" y="61"/>
                  </a:cubicBezTo>
                  <a:cubicBezTo>
                    <a:pt x="90" y="59"/>
                    <a:pt x="91" y="57"/>
                    <a:pt x="93" y="56"/>
                  </a:cubicBezTo>
                  <a:cubicBezTo>
                    <a:pt x="94" y="55"/>
                    <a:pt x="94" y="55"/>
                    <a:pt x="94" y="55"/>
                  </a:cubicBezTo>
                  <a:cubicBezTo>
                    <a:pt x="95" y="54"/>
                    <a:pt x="96" y="54"/>
                    <a:pt x="97" y="54"/>
                  </a:cubicBezTo>
                  <a:cubicBezTo>
                    <a:pt x="99" y="54"/>
                    <a:pt x="100" y="55"/>
                    <a:pt x="101" y="57"/>
                  </a:cubicBezTo>
                  <a:cubicBezTo>
                    <a:pt x="101" y="57"/>
                    <a:pt x="101" y="57"/>
                    <a:pt x="101" y="57"/>
                  </a:cubicBezTo>
                  <a:cubicBezTo>
                    <a:pt x="104" y="55"/>
                    <a:pt x="107" y="55"/>
                    <a:pt x="108" y="57"/>
                  </a:cubicBezTo>
                  <a:cubicBezTo>
                    <a:pt x="109" y="58"/>
                    <a:pt x="109" y="59"/>
                    <a:pt x="109" y="61"/>
                  </a:cubicBezTo>
                  <a:cubicBezTo>
                    <a:pt x="115" y="61"/>
                    <a:pt x="121" y="62"/>
                    <a:pt x="127" y="62"/>
                  </a:cubicBezTo>
                  <a:cubicBezTo>
                    <a:pt x="136" y="63"/>
                    <a:pt x="136" y="63"/>
                    <a:pt x="136" y="63"/>
                  </a:cubicBezTo>
                  <a:cubicBezTo>
                    <a:pt x="138" y="63"/>
                    <a:pt x="138" y="62"/>
                    <a:pt x="138" y="62"/>
                  </a:cubicBezTo>
                  <a:cubicBezTo>
                    <a:pt x="139" y="60"/>
                    <a:pt x="141" y="59"/>
                    <a:pt x="141" y="59"/>
                  </a:cubicBezTo>
                  <a:cubicBezTo>
                    <a:pt x="142" y="59"/>
                    <a:pt x="143" y="60"/>
                    <a:pt x="143" y="60"/>
                  </a:cubicBezTo>
                  <a:cubicBezTo>
                    <a:pt x="144" y="59"/>
                    <a:pt x="145" y="58"/>
                    <a:pt x="146" y="58"/>
                  </a:cubicBezTo>
                  <a:cubicBezTo>
                    <a:pt x="148" y="58"/>
                    <a:pt x="150" y="61"/>
                    <a:pt x="151" y="62"/>
                  </a:cubicBezTo>
                  <a:cubicBezTo>
                    <a:pt x="151" y="62"/>
                    <a:pt x="150" y="62"/>
                    <a:pt x="150" y="62"/>
                  </a:cubicBezTo>
                  <a:cubicBezTo>
                    <a:pt x="151" y="65"/>
                    <a:pt x="151" y="65"/>
                    <a:pt x="151" y="65"/>
                  </a:cubicBezTo>
                  <a:cubicBezTo>
                    <a:pt x="151" y="62"/>
                    <a:pt x="151" y="62"/>
                    <a:pt x="151" y="62"/>
                  </a:cubicBezTo>
                  <a:cubicBezTo>
                    <a:pt x="152" y="65"/>
                    <a:pt x="152" y="65"/>
                    <a:pt x="152" y="65"/>
                  </a:cubicBezTo>
                  <a:cubicBezTo>
                    <a:pt x="152" y="62"/>
                    <a:pt x="152" y="62"/>
                    <a:pt x="152" y="62"/>
                  </a:cubicBezTo>
                  <a:cubicBezTo>
                    <a:pt x="152" y="62"/>
                    <a:pt x="152" y="62"/>
                    <a:pt x="152" y="62"/>
                  </a:cubicBezTo>
                  <a:cubicBezTo>
                    <a:pt x="157" y="62"/>
                    <a:pt x="160" y="61"/>
                    <a:pt x="163" y="58"/>
                  </a:cubicBezTo>
                  <a:cubicBezTo>
                    <a:pt x="167" y="54"/>
                    <a:pt x="170" y="51"/>
                    <a:pt x="173" y="48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4" y="46"/>
                    <a:pt x="174" y="46"/>
                    <a:pt x="174" y="46"/>
                  </a:cubicBezTo>
                  <a:cubicBezTo>
                    <a:pt x="175" y="44"/>
                    <a:pt x="175" y="42"/>
                    <a:pt x="176" y="40"/>
                  </a:cubicBezTo>
                  <a:cubicBezTo>
                    <a:pt x="177" y="37"/>
                    <a:pt x="178" y="34"/>
                    <a:pt x="177" y="31"/>
                  </a:cubicBezTo>
                  <a:cubicBezTo>
                    <a:pt x="177" y="31"/>
                    <a:pt x="177" y="30"/>
                    <a:pt x="177" y="29"/>
                  </a:cubicBezTo>
                  <a:cubicBezTo>
                    <a:pt x="176" y="27"/>
                    <a:pt x="175" y="24"/>
                    <a:pt x="178" y="20"/>
                  </a:cubicBezTo>
                  <a:cubicBezTo>
                    <a:pt x="178" y="20"/>
                    <a:pt x="178" y="19"/>
                    <a:pt x="178" y="19"/>
                  </a:cubicBezTo>
                  <a:cubicBezTo>
                    <a:pt x="178" y="17"/>
                    <a:pt x="178" y="15"/>
                    <a:pt x="181" y="13"/>
                  </a:cubicBezTo>
                  <a:cubicBezTo>
                    <a:pt x="181" y="13"/>
                    <a:pt x="181" y="13"/>
                    <a:pt x="181" y="12"/>
                  </a:cubicBezTo>
                  <a:cubicBezTo>
                    <a:pt x="181" y="12"/>
                    <a:pt x="181" y="11"/>
                    <a:pt x="181" y="11"/>
                  </a:cubicBezTo>
                  <a:cubicBezTo>
                    <a:pt x="181" y="7"/>
                    <a:pt x="183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6" y="6"/>
                    <a:pt x="188" y="6"/>
                    <a:pt x="188" y="7"/>
                  </a:cubicBezTo>
                  <a:cubicBezTo>
                    <a:pt x="190" y="8"/>
                    <a:pt x="190" y="10"/>
                    <a:pt x="190" y="11"/>
                  </a:cubicBezTo>
                  <a:cubicBezTo>
                    <a:pt x="189" y="11"/>
                    <a:pt x="189" y="11"/>
                    <a:pt x="189" y="12"/>
                  </a:cubicBezTo>
                  <a:cubicBezTo>
                    <a:pt x="190" y="12"/>
                    <a:pt x="190" y="12"/>
                    <a:pt x="190" y="12"/>
                  </a:cubicBezTo>
                  <a:cubicBezTo>
                    <a:pt x="190" y="12"/>
                    <a:pt x="190" y="12"/>
                    <a:pt x="190" y="12"/>
                  </a:cubicBezTo>
                  <a:cubicBezTo>
                    <a:pt x="190" y="12"/>
                    <a:pt x="191" y="11"/>
                    <a:pt x="192" y="11"/>
                  </a:cubicBezTo>
                  <a:cubicBezTo>
                    <a:pt x="194" y="10"/>
                    <a:pt x="195" y="8"/>
                    <a:pt x="196" y="5"/>
                  </a:cubicBezTo>
                  <a:cubicBezTo>
                    <a:pt x="197" y="2"/>
                    <a:pt x="199" y="1"/>
                    <a:pt x="202" y="1"/>
                  </a:cubicBezTo>
                  <a:cubicBezTo>
                    <a:pt x="204" y="1"/>
                    <a:pt x="206" y="1"/>
                    <a:pt x="207" y="2"/>
                  </a:cubicBezTo>
                  <a:cubicBezTo>
                    <a:pt x="211" y="4"/>
                    <a:pt x="213" y="11"/>
                    <a:pt x="211" y="16"/>
                  </a:cubicBezTo>
                  <a:cubicBezTo>
                    <a:pt x="211" y="17"/>
                    <a:pt x="211" y="17"/>
                    <a:pt x="211" y="18"/>
                  </a:cubicBezTo>
                  <a:cubicBezTo>
                    <a:pt x="210" y="19"/>
                    <a:pt x="210" y="20"/>
                    <a:pt x="210" y="20"/>
                  </a:cubicBezTo>
                  <a:cubicBezTo>
                    <a:pt x="209" y="21"/>
                    <a:pt x="209" y="22"/>
                    <a:pt x="209" y="22"/>
                  </a:cubicBezTo>
                  <a:cubicBezTo>
                    <a:pt x="209" y="22"/>
                    <a:pt x="209" y="23"/>
                    <a:pt x="209" y="23"/>
                  </a:cubicBezTo>
                  <a:cubicBezTo>
                    <a:pt x="209" y="23"/>
                    <a:pt x="209" y="23"/>
                    <a:pt x="209" y="23"/>
                  </a:cubicBezTo>
                  <a:cubicBezTo>
                    <a:pt x="211" y="23"/>
                    <a:pt x="211" y="23"/>
                    <a:pt x="211" y="23"/>
                  </a:cubicBezTo>
                  <a:cubicBezTo>
                    <a:pt x="211" y="25"/>
                    <a:pt x="211" y="25"/>
                    <a:pt x="211" y="25"/>
                  </a:cubicBezTo>
                  <a:cubicBezTo>
                    <a:pt x="212" y="28"/>
                    <a:pt x="213" y="28"/>
                    <a:pt x="214" y="28"/>
                  </a:cubicBezTo>
                  <a:cubicBezTo>
                    <a:pt x="215" y="28"/>
                    <a:pt x="216" y="28"/>
                    <a:pt x="217" y="27"/>
                  </a:cubicBezTo>
                  <a:cubicBezTo>
                    <a:pt x="218" y="27"/>
                    <a:pt x="219" y="27"/>
                    <a:pt x="220" y="27"/>
                  </a:cubicBezTo>
                  <a:cubicBezTo>
                    <a:pt x="275" y="27"/>
                    <a:pt x="329" y="27"/>
                    <a:pt x="384" y="27"/>
                  </a:cubicBezTo>
                  <a:cubicBezTo>
                    <a:pt x="420" y="27"/>
                    <a:pt x="456" y="27"/>
                    <a:pt x="492" y="27"/>
                  </a:cubicBezTo>
                  <a:cubicBezTo>
                    <a:pt x="493" y="27"/>
                    <a:pt x="495" y="27"/>
                    <a:pt x="496" y="27"/>
                  </a:cubicBezTo>
                  <a:cubicBezTo>
                    <a:pt x="497" y="27"/>
                    <a:pt x="498" y="27"/>
                    <a:pt x="499" y="27"/>
                  </a:cubicBezTo>
                  <a:cubicBezTo>
                    <a:pt x="499" y="27"/>
                    <a:pt x="499" y="27"/>
                    <a:pt x="499" y="27"/>
                  </a:cubicBezTo>
                  <a:cubicBezTo>
                    <a:pt x="499" y="24"/>
                    <a:pt x="501" y="23"/>
                    <a:pt x="503" y="22"/>
                  </a:cubicBezTo>
                  <a:cubicBezTo>
                    <a:pt x="502" y="20"/>
                    <a:pt x="501" y="18"/>
                    <a:pt x="500" y="16"/>
                  </a:cubicBezTo>
                  <a:cubicBezTo>
                    <a:pt x="498" y="11"/>
                    <a:pt x="499" y="6"/>
                    <a:pt x="503" y="3"/>
                  </a:cubicBezTo>
                  <a:cubicBezTo>
                    <a:pt x="506" y="0"/>
                    <a:pt x="508" y="0"/>
                    <a:pt x="511" y="1"/>
                  </a:cubicBezTo>
                  <a:cubicBezTo>
                    <a:pt x="515" y="2"/>
                    <a:pt x="517" y="5"/>
                    <a:pt x="516" y="8"/>
                  </a:cubicBezTo>
                  <a:cubicBezTo>
                    <a:pt x="516" y="8"/>
                    <a:pt x="516" y="9"/>
                    <a:pt x="516" y="9"/>
                  </a:cubicBezTo>
                  <a:cubicBezTo>
                    <a:pt x="517" y="9"/>
                    <a:pt x="517" y="9"/>
                    <a:pt x="517" y="9"/>
                  </a:cubicBezTo>
                  <a:cubicBezTo>
                    <a:pt x="519" y="9"/>
                    <a:pt x="520" y="10"/>
                    <a:pt x="521" y="11"/>
                  </a:cubicBezTo>
                  <a:cubicBezTo>
                    <a:pt x="521" y="10"/>
                    <a:pt x="521" y="10"/>
                    <a:pt x="521" y="9"/>
                  </a:cubicBezTo>
                  <a:cubicBezTo>
                    <a:pt x="521" y="7"/>
                    <a:pt x="523" y="5"/>
                    <a:pt x="526" y="5"/>
                  </a:cubicBezTo>
                  <a:cubicBezTo>
                    <a:pt x="528" y="5"/>
                    <a:pt x="529" y="6"/>
                    <a:pt x="529" y="6"/>
                  </a:cubicBezTo>
                  <a:cubicBezTo>
                    <a:pt x="531" y="8"/>
                    <a:pt x="530" y="9"/>
                    <a:pt x="530" y="10"/>
                  </a:cubicBezTo>
                  <a:cubicBezTo>
                    <a:pt x="530" y="11"/>
                    <a:pt x="530" y="11"/>
                    <a:pt x="530" y="12"/>
                  </a:cubicBezTo>
                  <a:cubicBezTo>
                    <a:pt x="530" y="12"/>
                    <a:pt x="530" y="13"/>
                    <a:pt x="530" y="13"/>
                  </a:cubicBezTo>
                  <a:cubicBezTo>
                    <a:pt x="531" y="13"/>
                    <a:pt x="534" y="13"/>
                    <a:pt x="534" y="17"/>
                  </a:cubicBezTo>
                  <a:cubicBezTo>
                    <a:pt x="534" y="18"/>
                    <a:pt x="534" y="19"/>
                    <a:pt x="534" y="20"/>
                  </a:cubicBezTo>
                  <a:cubicBezTo>
                    <a:pt x="534" y="22"/>
                    <a:pt x="534" y="22"/>
                    <a:pt x="535" y="23"/>
                  </a:cubicBezTo>
                  <a:cubicBezTo>
                    <a:pt x="536" y="23"/>
                    <a:pt x="536" y="24"/>
                    <a:pt x="536" y="25"/>
                  </a:cubicBezTo>
                  <a:cubicBezTo>
                    <a:pt x="536" y="26"/>
                    <a:pt x="536" y="27"/>
                    <a:pt x="536" y="28"/>
                  </a:cubicBezTo>
                  <a:cubicBezTo>
                    <a:pt x="534" y="30"/>
                    <a:pt x="534" y="32"/>
                    <a:pt x="535" y="36"/>
                  </a:cubicBezTo>
                  <a:cubicBezTo>
                    <a:pt x="535" y="37"/>
                    <a:pt x="535" y="38"/>
                    <a:pt x="536" y="39"/>
                  </a:cubicBezTo>
                  <a:cubicBezTo>
                    <a:pt x="537" y="49"/>
                    <a:pt x="544" y="54"/>
                    <a:pt x="551" y="60"/>
                  </a:cubicBezTo>
                  <a:cubicBezTo>
                    <a:pt x="552" y="61"/>
                    <a:pt x="552" y="61"/>
                    <a:pt x="552" y="61"/>
                  </a:cubicBezTo>
                  <a:cubicBezTo>
                    <a:pt x="553" y="62"/>
                    <a:pt x="554" y="62"/>
                    <a:pt x="556" y="62"/>
                  </a:cubicBezTo>
                  <a:cubicBezTo>
                    <a:pt x="557" y="62"/>
                    <a:pt x="558" y="62"/>
                    <a:pt x="559" y="62"/>
                  </a:cubicBezTo>
                  <a:cubicBezTo>
                    <a:pt x="559" y="62"/>
                    <a:pt x="560" y="62"/>
                    <a:pt x="561" y="62"/>
                  </a:cubicBezTo>
                  <a:cubicBezTo>
                    <a:pt x="561" y="62"/>
                    <a:pt x="561" y="61"/>
                    <a:pt x="561" y="61"/>
                  </a:cubicBezTo>
                  <a:cubicBezTo>
                    <a:pt x="562" y="60"/>
                    <a:pt x="563" y="57"/>
                    <a:pt x="569" y="59"/>
                  </a:cubicBezTo>
                  <a:cubicBezTo>
                    <a:pt x="569" y="60"/>
                    <a:pt x="570" y="60"/>
                    <a:pt x="571" y="60"/>
                  </a:cubicBezTo>
                  <a:cubicBezTo>
                    <a:pt x="572" y="61"/>
                    <a:pt x="574" y="62"/>
                    <a:pt x="575" y="62"/>
                  </a:cubicBezTo>
                  <a:cubicBezTo>
                    <a:pt x="584" y="62"/>
                    <a:pt x="595" y="61"/>
                    <a:pt x="605" y="60"/>
                  </a:cubicBezTo>
                  <a:cubicBezTo>
                    <a:pt x="605" y="58"/>
                    <a:pt x="605" y="57"/>
                    <a:pt x="606" y="56"/>
                  </a:cubicBezTo>
                  <a:cubicBezTo>
                    <a:pt x="607" y="55"/>
                    <a:pt x="609" y="54"/>
                    <a:pt x="612" y="56"/>
                  </a:cubicBezTo>
                  <a:cubicBezTo>
                    <a:pt x="613" y="56"/>
                    <a:pt x="613" y="56"/>
                    <a:pt x="613" y="56"/>
                  </a:cubicBezTo>
                  <a:cubicBezTo>
                    <a:pt x="614" y="56"/>
                    <a:pt x="614" y="56"/>
                    <a:pt x="614" y="56"/>
                  </a:cubicBezTo>
                  <a:cubicBezTo>
                    <a:pt x="615" y="54"/>
                    <a:pt x="617" y="54"/>
                    <a:pt x="618" y="54"/>
                  </a:cubicBezTo>
                  <a:cubicBezTo>
                    <a:pt x="619" y="54"/>
                    <a:pt x="620" y="55"/>
                    <a:pt x="620" y="55"/>
                  </a:cubicBezTo>
                  <a:cubicBezTo>
                    <a:pt x="622" y="56"/>
                    <a:pt x="623" y="57"/>
                    <a:pt x="623" y="58"/>
                  </a:cubicBezTo>
                  <a:cubicBezTo>
                    <a:pt x="624" y="59"/>
                    <a:pt x="623" y="61"/>
                    <a:pt x="623" y="61"/>
                  </a:cubicBezTo>
                  <a:cubicBezTo>
                    <a:pt x="622" y="62"/>
                    <a:pt x="622" y="63"/>
                    <a:pt x="622" y="64"/>
                  </a:cubicBezTo>
                  <a:cubicBezTo>
                    <a:pt x="621" y="64"/>
                    <a:pt x="621" y="64"/>
                    <a:pt x="621" y="64"/>
                  </a:cubicBezTo>
                  <a:cubicBezTo>
                    <a:pt x="621" y="65"/>
                    <a:pt x="621" y="65"/>
                    <a:pt x="621" y="65"/>
                  </a:cubicBezTo>
                  <a:cubicBezTo>
                    <a:pt x="621" y="65"/>
                    <a:pt x="622" y="66"/>
                    <a:pt x="623" y="66"/>
                  </a:cubicBezTo>
                  <a:cubicBezTo>
                    <a:pt x="626" y="66"/>
                    <a:pt x="628" y="64"/>
                    <a:pt x="630" y="61"/>
                  </a:cubicBezTo>
                  <a:cubicBezTo>
                    <a:pt x="631" y="61"/>
                    <a:pt x="631" y="60"/>
                    <a:pt x="632" y="59"/>
                  </a:cubicBezTo>
                  <a:cubicBezTo>
                    <a:pt x="633" y="58"/>
                    <a:pt x="633" y="58"/>
                    <a:pt x="633" y="58"/>
                  </a:cubicBezTo>
                  <a:cubicBezTo>
                    <a:pt x="635" y="59"/>
                    <a:pt x="635" y="59"/>
                    <a:pt x="635" y="59"/>
                  </a:cubicBezTo>
                  <a:cubicBezTo>
                    <a:pt x="636" y="59"/>
                    <a:pt x="638" y="61"/>
                    <a:pt x="637" y="64"/>
                  </a:cubicBezTo>
                  <a:cubicBezTo>
                    <a:pt x="638" y="64"/>
                    <a:pt x="639" y="64"/>
                    <a:pt x="639" y="64"/>
                  </a:cubicBezTo>
                  <a:cubicBezTo>
                    <a:pt x="640" y="62"/>
                    <a:pt x="641" y="61"/>
                    <a:pt x="642" y="61"/>
                  </a:cubicBezTo>
                  <a:cubicBezTo>
                    <a:pt x="642" y="60"/>
                    <a:pt x="643" y="60"/>
                    <a:pt x="643" y="59"/>
                  </a:cubicBezTo>
                  <a:cubicBezTo>
                    <a:pt x="643" y="57"/>
                    <a:pt x="646" y="56"/>
                    <a:pt x="648" y="57"/>
                  </a:cubicBezTo>
                  <a:cubicBezTo>
                    <a:pt x="649" y="57"/>
                    <a:pt x="650" y="59"/>
                    <a:pt x="650" y="61"/>
                  </a:cubicBezTo>
                  <a:cubicBezTo>
                    <a:pt x="650" y="62"/>
                    <a:pt x="650" y="62"/>
                    <a:pt x="649" y="63"/>
                  </a:cubicBezTo>
                  <a:cubicBezTo>
                    <a:pt x="651" y="63"/>
                    <a:pt x="651" y="63"/>
                    <a:pt x="652" y="62"/>
                  </a:cubicBezTo>
                  <a:cubicBezTo>
                    <a:pt x="652" y="60"/>
                    <a:pt x="653" y="59"/>
                    <a:pt x="654" y="58"/>
                  </a:cubicBezTo>
                  <a:cubicBezTo>
                    <a:pt x="654" y="58"/>
                    <a:pt x="655" y="58"/>
                    <a:pt x="655" y="57"/>
                  </a:cubicBezTo>
                  <a:cubicBezTo>
                    <a:pt x="656" y="56"/>
                    <a:pt x="656" y="54"/>
                    <a:pt x="659" y="54"/>
                  </a:cubicBezTo>
                  <a:cubicBezTo>
                    <a:pt x="659" y="54"/>
                    <a:pt x="660" y="55"/>
                    <a:pt x="660" y="55"/>
                  </a:cubicBezTo>
                  <a:cubicBezTo>
                    <a:pt x="661" y="55"/>
                    <a:pt x="663" y="56"/>
                    <a:pt x="662" y="59"/>
                  </a:cubicBezTo>
                  <a:cubicBezTo>
                    <a:pt x="663" y="59"/>
                    <a:pt x="663" y="60"/>
                    <a:pt x="662" y="61"/>
                  </a:cubicBezTo>
                  <a:cubicBezTo>
                    <a:pt x="663" y="61"/>
                    <a:pt x="664" y="60"/>
                    <a:pt x="665" y="60"/>
                  </a:cubicBezTo>
                  <a:cubicBezTo>
                    <a:pt x="666" y="59"/>
                    <a:pt x="667" y="57"/>
                    <a:pt x="668" y="56"/>
                  </a:cubicBezTo>
                  <a:cubicBezTo>
                    <a:pt x="668" y="52"/>
                    <a:pt x="670" y="52"/>
                    <a:pt x="671" y="52"/>
                  </a:cubicBezTo>
                  <a:cubicBezTo>
                    <a:pt x="672" y="52"/>
                    <a:pt x="672" y="52"/>
                    <a:pt x="672" y="52"/>
                  </a:cubicBezTo>
                  <a:cubicBezTo>
                    <a:pt x="673" y="52"/>
                    <a:pt x="675" y="53"/>
                    <a:pt x="675" y="56"/>
                  </a:cubicBezTo>
                  <a:cubicBezTo>
                    <a:pt x="675" y="57"/>
                    <a:pt x="675" y="57"/>
                    <a:pt x="675" y="58"/>
                  </a:cubicBezTo>
                  <a:cubicBezTo>
                    <a:pt x="677" y="58"/>
                    <a:pt x="678" y="58"/>
                    <a:pt x="678" y="56"/>
                  </a:cubicBezTo>
                  <a:cubicBezTo>
                    <a:pt x="678" y="54"/>
                    <a:pt x="679" y="53"/>
                    <a:pt x="681" y="51"/>
                  </a:cubicBezTo>
                  <a:cubicBezTo>
                    <a:pt x="681" y="50"/>
                    <a:pt x="682" y="50"/>
                    <a:pt x="682" y="49"/>
                  </a:cubicBezTo>
                  <a:cubicBezTo>
                    <a:pt x="685" y="45"/>
                    <a:pt x="685" y="45"/>
                    <a:pt x="685" y="45"/>
                  </a:cubicBezTo>
                  <a:cubicBezTo>
                    <a:pt x="687" y="50"/>
                    <a:pt x="687" y="50"/>
                    <a:pt x="687" y="50"/>
                  </a:cubicBezTo>
                  <a:cubicBezTo>
                    <a:pt x="687" y="50"/>
                    <a:pt x="688" y="51"/>
                    <a:pt x="688" y="51"/>
                  </a:cubicBezTo>
                  <a:cubicBezTo>
                    <a:pt x="688" y="53"/>
                    <a:pt x="689" y="54"/>
                    <a:pt x="689" y="54"/>
                  </a:cubicBezTo>
                  <a:cubicBezTo>
                    <a:pt x="689" y="54"/>
                    <a:pt x="690" y="54"/>
                    <a:pt x="691" y="54"/>
                  </a:cubicBezTo>
                  <a:cubicBezTo>
                    <a:pt x="690" y="53"/>
                    <a:pt x="690" y="52"/>
                    <a:pt x="691" y="51"/>
                  </a:cubicBezTo>
                  <a:cubicBezTo>
                    <a:pt x="692" y="49"/>
                    <a:pt x="694" y="49"/>
                    <a:pt x="695" y="48"/>
                  </a:cubicBezTo>
                  <a:cubicBezTo>
                    <a:pt x="695" y="48"/>
                    <a:pt x="695" y="48"/>
                    <a:pt x="695" y="48"/>
                  </a:cubicBezTo>
                  <a:cubicBezTo>
                    <a:pt x="696" y="48"/>
                    <a:pt x="697" y="47"/>
                    <a:pt x="698" y="47"/>
                  </a:cubicBezTo>
                  <a:cubicBezTo>
                    <a:pt x="699" y="47"/>
                    <a:pt x="699" y="47"/>
                    <a:pt x="699" y="47"/>
                  </a:cubicBezTo>
                  <a:cubicBezTo>
                    <a:pt x="701" y="48"/>
                    <a:pt x="701" y="48"/>
                    <a:pt x="701" y="48"/>
                  </a:cubicBezTo>
                  <a:cubicBezTo>
                    <a:pt x="702" y="49"/>
                    <a:pt x="702" y="50"/>
                    <a:pt x="702" y="52"/>
                  </a:cubicBezTo>
                  <a:cubicBezTo>
                    <a:pt x="702" y="52"/>
                    <a:pt x="702" y="52"/>
                    <a:pt x="703" y="53"/>
                  </a:cubicBezTo>
                  <a:cubicBezTo>
                    <a:pt x="704" y="54"/>
                    <a:pt x="705" y="55"/>
                    <a:pt x="706" y="57"/>
                  </a:cubicBezTo>
                  <a:cubicBezTo>
                    <a:pt x="706" y="57"/>
                    <a:pt x="707" y="57"/>
                    <a:pt x="707" y="58"/>
                  </a:cubicBezTo>
                  <a:cubicBezTo>
                    <a:pt x="707" y="59"/>
                    <a:pt x="708" y="59"/>
                    <a:pt x="708" y="60"/>
                  </a:cubicBezTo>
                  <a:cubicBezTo>
                    <a:pt x="708" y="62"/>
                    <a:pt x="709" y="62"/>
                    <a:pt x="709" y="62"/>
                  </a:cubicBezTo>
                  <a:cubicBezTo>
                    <a:pt x="709" y="62"/>
                    <a:pt x="710" y="62"/>
                    <a:pt x="711" y="62"/>
                  </a:cubicBezTo>
                  <a:cubicBezTo>
                    <a:pt x="714" y="60"/>
                    <a:pt x="714" y="60"/>
                    <a:pt x="714" y="60"/>
                  </a:cubicBezTo>
                  <a:cubicBezTo>
                    <a:pt x="715" y="63"/>
                    <a:pt x="715" y="63"/>
                    <a:pt x="715" y="63"/>
                  </a:cubicBezTo>
                  <a:cubicBezTo>
                    <a:pt x="716" y="69"/>
                    <a:pt x="714" y="72"/>
                    <a:pt x="709" y="75"/>
                  </a:cubicBezTo>
                  <a:cubicBezTo>
                    <a:pt x="707" y="76"/>
                    <a:pt x="705" y="77"/>
                    <a:pt x="704" y="77"/>
                  </a:cubicBezTo>
                  <a:cubicBezTo>
                    <a:pt x="701" y="78"/>
                    <a:pt x="699" y="79"/>
                    <a:pt x="697" y="81"/>
                  </a:cubicBezTo>
                  <a:cubicBezTo>
                    <a:pt x="695" y="82"/>
                    <a:pt x="694" y="82"/>
                    <a:pt x="693" y="83"/>
                  </a:cubicBezTo>
                  <a:cubicBezTo>
                    <a:pt x="689" y="84"/>
                    <a:pt x="686" y="86"/>
                    <a:pt x="684" y="89"/>
                  </a:cubicBezTo>
                  <a:cubicBezTo>
                    <a:pt x="684" y="90"/>
                    <a:pt x="684" y="90"/>
                    <a:pt x="684" y="90"/>
                  </a:cubicBezTo>
                  <a:cubicBezTo>
                    <a:pt x="682" y="90"/>
                    <a:pt x="682" y="90"/>
                    <a:pt x="682" y="90"/>
                  </a:cubicBezTo>
                  <a:cubicBezTo>
                    <a:pt x="680" y="90"/>
                    <a:pt x="679" y="91"/>
                    <a:pt x="678" y="93"/>
                  </a:cubicBezTo>
                  <a:cubicBezTo>
                    <a:pt x="676" y="94"/>
                    <a:pt x="675" y="95"/>
                    <a:pt x="673" y="96"/>
                  </a:cubicBezTo>
                  <a:cubicBezTo>
                    <a:pt x="671" y="97"/>
                    <a:pt x="670" y="98"/>
                    <a:pt x="668" y="99"/>
                  </a:cubicBezTo>
                  <a:cubicBezTo>
                    <a:pt x="666" y="101"/>
                    <a:pt x="665" y="101"/>
                    <a:pt x="663" y="102"/>
                  </a:cubicBezTo>
                  <a:cubicBezTo>
                    <a:pt x="662" y="103"/>
                    <a:pt x="661" y="104"/>
                    <a:pt x="660" y="104"/>
                  </a:cubicBezTo>
                  <a:cubicBezTo>
                    <a:pt x="659" y="106"/>
                    <a:pt x="656" y="108"/>
                    <a:pt x="653" y="108"/>
                  </a:cubicBezTo>
                  <a:cubicBezTo>
                    <a:pt x="651" y="109"/>
                    <a:pt x="648" y="110"/>
                    <a:pt x="647" y="112"/>
                  </a:cubicBezTo>
                  <a:cubicBezTo>
                    <a:pt x="645" y="114"/>
                    <a:pt x="641" y="116"/>
                    <a:pt x="639" y="117"/>
                  </a:cubicBezTo>
                  <a:cubicBezTo>
                    <a:pt x="637" y="117"/>
                    <a:pt x="636" y="118"/>
                    <a:pt x="635" y="119"/>
                  </a:cubicBezTo>
                  <a:cubicBezTo>
                    <a:pt x="634" y="119"/>
                    <a:pt x="632" y="120"/>
                    <a:pt x="631" y="120"/>
                  </a:cubicBezTo>
                  <a:cubicBezTo>
                    <a:pt x="628" y="122"/>
                    <a:pt x="625" y="123"/>
                    <a:pt x="622" y="125"/>
                  </a:cubicBezTo>
                  <a:cubicBezTo>
                    <a:pt x="616" y="127"/>
                    <a:pt x="610" y="130"/>
                    <a:pt x="604" y="132"/>
                  </a:cubicBezTo>
                  <a:cubicBezTo>
                    <a:pt x="603" y="132"/>
                    <a:pt x="602" y="133"/>
                    <a:pt x="601" y="133"/>
                  </a:cubicBezTo>
                  <a:cubicBezTo>
                    <a:pt x="601" y="133"/>
                    <a:pt x="601" y="133"/>
                    <a:pt x="601" y="133"/>
                  </a:cubicBezTo>
                  <a:lnTo>
                    <a:pt x="113" y="133"/>
                  </a:lnTo>
                  <a:close/>
                  <a:moveTo>
                    <a:pt x="71" y="110"/>
                  </a:moveTo>
                  <a:cubicBezTo>
                    <a:pt x="75" y="111"/>
                    <a:pt x="79" y="112"/>
                    <a:pt x="82" y="114"/>
                  </a:cubicBezTo>
                  <a:cubicBezTo>
                    <a:pt x="84" y="115"/>
                    <a:pt x="85" y="116"/>
                    <a:pt x="87" y="117"/>
                  </a:cubicBezTo>
                  <a:cubicBezTo>
                    <a:pt x="96" y="121"/>
                    <a:pt x="105" y="125"/>
                    <a:pt x="113" y="128"/>
                  </a:cubicBezTo>
                  <a:cubicBezTo>
                    <a:pt x="599" y="128"/>
                    <a:pt x="599" y="128"/>
                    <a:pt x="599" y="128"/>
                  </a:cubicBezTo>
                  <a:cubicBezTo>
                    <a:pt x="600" y="128"/>
                    <a:pt x="601" y="127"/>
                    <a:pt x="602" y="127"/>
                  </a:cubicBezTo>
                  <a:cubicBezTo>
                    <a:pt x="608" y="125"/>
                    <a:pt x="614" y="123"/>
                    <a:pt x="620" y="120"/>
                  </a:cubicBezTo>
                  <a:cubicBezTo>
                    <a:pt x="623" y="118"/>
                    <a:pt x="626" y="117"/>
                    <a:pt x="629" y="116"/>
                  </a:cubicBezTo>
                  <a:cubicBezTo>
                    <a:pt x="630" y="115"/>
                    <a:pt x="631" y="114"/>
                    <a:pt x="632" y="114"/>
                  </a:cubicBezTo>
                  <a:cubicBezTo>
                    <a:pt x="634" y="113"/>
                    <a:pt x="635" y="112"/>
                    <a:pt x="637" y="112"/>
                  </a:cubicBezTo>
                  <a:cubicBezTo>
                    <a:pt x="638" y="111"/>
                    <a:pt x="641" y="110"/>
                    <a:pt x="643" y="108"/>
                  </a:cubicBezTo>
                  <a:cubicBezTo>
                    <a:pt x="645" y="106"/>
                    <a:pt x="649" y="104"/>
                    <a:pt x="652" y="103"/>
                  </a:cubicBezTo>
                  <a:cubicBezTo>
                    <a:pt x="654" y="103"/>
                    <a:pt x="655" y="102"/>
                    <a:pt x="657" y="100"/>
                  </a:cubicBezTo>
                  <a:cubicBezTo>
                    <a:pt x="658" y="99"/>
                    <a:pt x="659" y="98"/>
                    <a:pt x="661" y="98"/>
                  </a:cubicBezTo>
                  <a:cubicBezTo>
                    <a:pt x="662" y="97"/>
                    <a:pt x="663" y="96"/>
                    <a:pt x="665" y="95"/>
                  </a:cubicBezTo>
                  <a:cubicBezTo>
                    <a:pt x="667" y="94"/>
                    <a:pt x="669" y="92"/>
                    <a:pt x="671" y="91"/>
                  </a:cubicBezTo>
                  <a:cubicBezTo>
                    <a:pt x="672" y="91"/>
                    <a:pt x="673" y="90"/>
                    <a:pt x="674" y="89"/>
                  </a:cubicBezTo>
                  <a:cubicBezTo>
                    <a:pt x="676" y="87"/>
                    <a:pt x="677" y="86"/>
                    <a:pt x="680" y="85"/>
                  </a:cubicBezTo>
                  <a:cubicBezTo>
                    <a:pt x="683" y="81"/>
                    <a:pt x="687" y="79"/>
                    <a:pt x="691" y="78"/>
                  </a:cubicBezTo>
                  <a:cubicBezTo>
                    <a:pt x="692" y="77"/>
                    <a:pt x="693" y="77"/>
                    <a:pt x="694" y="76"/>
                  </a:cubicBezTo>
                  <a:cubicBezTo>
                    <a:pt x="697" y="75"/>
                    <a:pt x="699" y="74"/>
                    <a:pt x="701" y="73"/>
                  </a:cubicBezTo>
                  <a:cubicBezTo>
                    <a:pt x="703" y="72"/>
                    <a:pt x="705" y="71"/>
                    <a:pt x="706" y="70"/>
                  </a:cubicBezTo>
                  <a:cubicBezTo>
                    <a:pt x="708" y="70"/>
                    <a:pt x="709" y="69"/>
                    <a:pt x="709" y="68"/>
                  </a:cubicBezTo>
                  <a:cubicBezTo>
                    <a:pt x="707" y="68"/>
                    <a:pt x="704" y="67"/>
                    <a:pt x="703" y="62"/>
                  </a:cubicBezTo>
                  <a:cubicBezTo>
                    <a:pt x="703" y="62"/>
                    <a:pt x="702" y="61"/>
                    <a:pt x="702" y="60"/>
                  </a:cubicBezTo>
                  <a:cubicBezTo>
                    <a:pt x="702" y="60"/>
                    <a:pt x="701" y="59"/>
                    <a:pt x="701" y="58"/>
                  </a:cubicBezTo>
                  <a:cubicBezTo>
                    <a:pt x="701" y="58"/>
                    <a:pt x="700" y="57"/>
                    <a:pt x="700" y="57"/>
                  </a:cubicBezTo>
                  <a:cubicBezTo>
                    <a:pt x="699" y="56"/>
                    <a:pt x="698" y="55"/>
                    <a:pt x="697" y="54"/>
                  </a:cubicBezTo>
                  <a:cubicBezTo>
                    <a:pt x="697" y="55"/>
                    <a:pt x="697" y="55"/>
                    <a:pt x="697" y="55"/>
                  </a:cubicBezTo>
                  <a:cubicBezTo>
                    <a:pt x="697" y="57"/>
                    <a:pt x="695" y="57"/>
                    <a:pt x="695" y="58"/>
                  </a:cubicBezTo>
                  <a:cubicBezTo>
                    <a:pt x="693" y="59"/>
                    <a:pt x="691" y="60"/>
                    <a:pt x="689" y="60"/>
                  </a:cubicBezTo>
                  <a:cubicBezTo>
                    <a:pt x="687" y="60"/>
                    <a:pt x="685" y="59"/>
                    <a:pt x="684" y="56"/>
                  </a:cubicBezTo>
                  <a:cubicBezTo>
                    <a:pt x="683" y="56"/>
                    <a:pt x="683" y="57"/>
                    <a:pt x="683" y="57"/>
                  </a:cubicBezTo>
                  <a:cubicBezTo>
                    <a:pt x="682" y="63"/>
                    <a:pt x="677" y="63"/>
                    <a:pt x="675" y="63"/>
                  </a:cubicBezTo>
                  <a:cubicBezTo>
                    <a:pt x="674" y="63"/>
                    <a:pt x="674" y="63"/>
                    <a:pt x="674" y="63"/>
                  </a:cubicBezTo>
                  <a:cubicBezTo>
                    <a:pt x="672" y="63"/>
                    <a:pt x="671" y="63"/>
                    <a:pt x="671" y="62"/>
                  </a:cubicBezTo>
                  <a:cubicBezTo>
                    <a:pt x="671" y="62"/>
                    <a:pt x="670" y="62"/>
                    <a:pt x="670" y="62"/>
                  </a:cubicBezTo>
                  <a:cubicBezTo>
                    <a:pt x="670" y="62"/>
                    <a:pt x="670" y="63"/>
                    <a:pt x="669" y="63"/>
                  </a:cubicBezTo>
                  <a:cubicBezTo>
                    <a:pt x="667" y="66"/>
                    <a:pt x="663" y="67"/>
                    <a:pt x="660" y="66"/>
                  </a:cubicBezTo>
                  <a:cubicBezTo>
                    <a:pt x="658" y="66"/>
                    <a:pt x="657" y="65"/>
                    <a:pt x="657" y="64"/>
                  </a:cubicBezTo>
                  <a:cubicBezTo>
                    <a:pt x="657" y="64"/>
                    <a:pt x="657" y="64"/>
                    <a:pt x="657" y="64"/>
                  </a:cubicBezTo>
                  <a:cubicBezTo>
                    <a:pt x="656" y="67"/>
                    <a:pt x="653" y="68"/>
                    <a:pt x="650" y="68"/>
                  </a:cubicBezTo>
                  <a:cubicBezTo>
                    <a:pt x="649" y="68"/>
                    <a:pt x="648" y="68"/>
                    <a:pt x="647" y="68"/>
                  </a:cubicBezTo>
                  <a:cubicBezTo>
                    <a:pt x="645" y="68"/>
                    <a:pt x="645" y="67"/>
                    <a:pt x="644" y="66"/>
                  </a:cubicBezTo>
                  <a:cubicBezTo>
                    <a:pt x="644" y="66"/>
                    <a:pt x="644" y="66"/>
                    <a:pt x="644" y="66"/>
                  </a:cubicBezTo>
                  <a:cubicBezTo>
                    <a:pt x="644" y="66"/>
                    <a:pt x="644" y="66"/>
                    <a:pt x="644" y="66"/>
                  </a:cubicBezTo>
                  <a:cubicBezTo>
                    <a:pt x="643" y="69"/>
                    <a:pt x="639" y="70"/>
                    <a:pt x="637" y="70"/>
                  </a:cubicBezTo>
                  <a:cubicBezTo>
                    <a:pt x="637" y="70"/>
                    <a:pt x="636" y="70"/>
                    <a:pt x="636" y="70"/>
                  </a:cubicBezTo>
                  <a:cubicBezTo>
                    <a:pt x="636" y="70"/>
                    <a:pt x="636" y="70"/>
                    <a:pt x="636" y="70"/>
                  </a:cubicBezTo>
                  <a:cubicBezTo>
                    <a:pt x="634" y="70"/>
                    <a:pt x="633" y="69"/>
                    <a:pt x="633" y="69"/>
                  </a:cubicBezTo>
                  <a:cubicBezTo>
                    <a:pt x="632" y="68"/>
                    <a:pt x="632" y="68"/>
                    <a:pt x="632" y="67"/>
                  </a:cubicBezTo>
                  <a:cubicBezTo>
                    <a:pt x="630" y="69"/>
                    <a:pt x="627" y="71"/>
                    <a:pt x="622" y="71"/>
                  </a:cubicBezTo>
                  <a:cubicBezTo>
                    <a:pt x="620" y="71"/>
                    <a:pt x="618" y="70"/>
                    <a:pt x="616" y="69"/>
                  </a:cubicBezTo>
                  <a:cubicBezTo>
                    <a:pt x="615" y="67"/>
                    <a:pt x="615" y="65"/>
                    <a:pt x="616" y="63"/>
                  </a:cubicBezTo>
                  <a:cubicBezTo>
                    <a:pt x="616" y="62"/>
                    <a:pt x="617" y="61"/>
                    <a:pt x="617" y="61"/>
                  </a:cubicBezTo>
                  <a:cubicBezTo>
                    <a:pt x="617" y="60"/>
                    <a:pt x="617" y="60"/>
                    <a:pt x="618" y="60"/>
                  </a:cubicBezTo>
                  <a:cubicBezTo>
                    <a:pt x="618" y="60"/>
                    <a:pt x="618" y="60"/>
                    <a:pt x="618" y="60"/>
                  </a:cubicBezTo>
                  <a:cubicBezTo>
                    <a:pt x="616" y="61"/>
                    <a:pt x="615" y="61"/>
                    <a:pt x="613" y="61"/>
                  </a:cubicBezTo>
                  <a:cubicBezTo>
                    <a:pt x="612" y="61"/>
                    <a:pt x="611" y="61"/>
                    <a:pt x="610" y="61"/>
                  </a:cubicBezTo>
                  <a:cubicBezTo>
                    <a:pt x="610" y="62"/>
                    <a:pt x="610" y="63"/>
                    <a:pt x="609" y="64"/>
                  </a:cubicBezTo>
                  <a:cubicBezTo>
                    <a:pt x="608" y="65"/>
                    <a:pt x="607" y="65"/>
                    <a:pt x="606" y="66"/>
                  </a:cubicBezTo>
                  <a:cubicBezTo>
                    <a:pt x="595" y="67"/>
                    <a:pt x="585" y="67"/>
                    <a:pt x="576" y="67"/>
                  </a:cubicBezTo>
                  <a:cubicBezTo>
                    <a:pt x="576" y="67"/>
                    <a:pt x="576" y="67"/>
                    <a:pt x="576" y="67"/>
                  </a:cubicBezTo>
                  <a:cubicBezTo>
                    <a:pt x="572" y="67"/>
                    <a:pt x="570" y="66"/>
                    <a:pt x="568" y="65"/>
                  </a:cubicBezTo>
                  <a:cubicBezTo>
                    <a:pt x="568" y="65"/>
                    <a:pt x="567" y="64"/>
                    <a:pt x="567" y="64"/>
                  </a:cubicBezTo>
                  <a:cubicBezTo>
                    <a:pt x="566" y="64"/>
                    <a:pt x="566" y="64"/>
                    <a:pt x="566" y="64"/>
                  </a:cubicBezTo>
                  <a:cubicBezTo>
                    <a:pt x="566" y="64"/>
                    <a:pt x="566" y="64"/>
                    <a:pt x="565" y="64"/>
                  </a:cubicBezTo>
                  <a:cubicBezTo>
                    <a:pt x="565" y="65"/>
                    <a:pt x="564" y="67"/>
                    <a:pt x="562" y="67"/>
                  </a:cubicBezTo>
                  <a:cubicBezTo>
                    <a:pt x="561" y="67"/>
                    <a:pt x="560" y="67"/>
                    <a:pt x="559" y="67"/>
                  </a:cubicBezTo>
                  <a:cubicBezTo>
                    <a:pt x="558" y="67"/>
                    <a:pt x="557" y="67"/>
                    <a:pt x="556" y="67"/>
                  </a:cubicBezTo>
                  <a:cubicBezTo>
                    <a:pt x="554" y="67"/>
                    <a:pt x="551" y="67"/>
                    <a:pt x="549" y="65"/>
                  </a:cubicBezTo>
                  <a:cubicBezTo>
                    <a:pt x="547" y="64"/>
                    <a:pt x="547" y="64"/>
                    <a:pt x="547" y="64"/>
                  </a:cubicBezTo>
                  <a:cubicBezTo>
                    <a:pt x="540" y="58"/>
                    <a:pt x="532" y="52"/>
                    <a:pt x="530" y="40"/>
                  </a:cubicBezTo>
                  <a:cubicBezTo>
                    <a:pt x="530" y="39"/>
                    <a:pt x="530" y="38"/>
                    <a:pt x="530" y="37"/>
                  </a:cubicBezTo>
                  <a:cubicBezTo>
                    <a:pt x="529" y="34"/>
                    <a:pt x="528" y="30"/>
                    <a:pt x="530" y="26"/>
                  </a:cubicBezTo>
                  <a:cubicBezTo>
                    <a:pt x="529" y="24"/>
                    <a:pt x="529" y="22"/>
                    <a:pt x="529" y="20"/>
                  </a:cubicBezTo>
                  <a:cubicBezTo>
                    <a:pt x="529" y="19"/>
                    <a:pt x="529" y="19"/>
                    <a:pt x="529" y="18"/>
                  </a:cubicBezTo>
                  <a:cubicBezTo>
                    <a:pt x="529" y="18"/>
                    <a:pt x="529" y="18"/>
                    <a:pt x="529" y="18"/>
                  </a:cubicBezTo>
                  <a:cubicBezTo>
                    <a:pt x="528" y="18"/>
                    <a:pt x="527" y="17"/>
                    <a:pt x="526" y="16"/>
                  </a:cubicBezTo>
                  <a:cubicBezTo>
                    <a:pt x="526" y="17"/>
                    <a:pt x="525" y="17"/>
                    <a:pt x="525" y="17"/>
                  </a:cubicBezTo>
                  <a:cubicBezTo>
                    <a:pt x="522" y="19"/>
                    <a:pt x="520" y="17"/>
                    <a:pt x="519" y="17"/>
                  </a:cubicBezTo>
                  <a:cubicBezTo>
                    <a:pt x="518" y="16"/>
                    <a:pt x="518" y="15"/>
                    <a:pt x="518" y="15"/>
                  </a:cubicBezTo>
                  <a:cubicBezTo>
                    <a:pt x="517" y="14"/>
                    <a:pt x="517" y="14"/>
                    <a:pt x="517" y="14"/>
                  </a:cubicBezTo>
                  <a:cubicBezTo>
                    <a:pt x="516" y="14"/>
                    <a:pt x="514" y="14"/>
                    <a:pt x="512" y="12"/>
                  </a:cubicBezTo>
                  <a:cubicBezTo>
                    <a:pt x="511" y="11"/>
                    <a:pt x="511" y="9"/>
                    <a:pt x="511" y="8"/>
                  </a:cubicBezTo>
                  <a:cubicBezTo>
                    <a:pt x="511" y="7"/>
                    <a:pt x="511" y="7"/>
                    <a:pt x="509" y="6"/>
                  </a:cubicBezTo>
                  <a:cubicBezTo>
                    <a:pt x="509" y="6"/>
                    <a:pt x="508" y="5"/>
                    <a:pt x="507" y="7"/>
                  </a:cubicBezTo>
                  <a:cubicBezTo>
                    <a:pt x="505" y="9"/>
                    <a:pt x="504" y="11"/>
                    <a:pt x="505" y="14"/>
                  </a:cubicBezTo>
                  <a:cubicBezTo>
                    <a:pt x="506" y="16"/>
                    <a:pt x="507" y="19"/>
                    <a:pt x="508" y="21"/>
                  </a:cubicBezTo>
                  <a:cubicBezTo>
                    <a:pt x="508" y="22"/>
                    <a:pt x="509" y="24"/>
                    <a:pt x="507" y="26"/>
                  </a:cubicBezTo>
                  <a:cubicBezTo>
                    <a:pt x="507" y="26"/>
                    <a:pt x="506" y="27"/>
                    <a:pt x="504" y="27"/>
                  </a:cubicBezTo>
                  <a:cubicBezTo>
                    <a:pt x="504" y="30"/>
                    <a:pt x="503" y="32"/>
                    <a:pt x="499" y="32"/>
                  </a:cubicBezTo>
                  <a:cubicBezTo>
                    <a:pt x="498" y="32"/>
                    <a:pt x="497" y="32"/>
                    <a:pt x="496" y="32"/>
                  </a:cubicBezTo>
                  <a:cubicBezTo>
                    <a:pt x="495" y="32"/>
                    <a:pt x="494" y="33"/>
                    <a:pt x="492" y="33"/>
                  </a:cubicBezTo>
                  <a:cubicBezTo>
                    <a:pt x="456" y="32"/>
                    <a:pt x="420" y="32"/>
                    <a:pt x="384" y="32"/>
                  </a:cubicBezTo>
                  <a:cubicBezTo>
                    <a:pt x="329" y="33"/>
                    <a:pt x="275" y="33"/>
                    <a:pt x="220" y="32"/>
                  </a:cubicBezTo>
                  <a:cubicBezTo>
                    <a:pt x="220" y="32"/>
                    <a:pt x="219" y="33"/>
                    <a:pt x="218" y="33"/>
                  </a:cubicBezTo>
                  <a:cubicBezTo>
                    <a:pt x="217" y="33"/>
                    <a:pt x="215" y="33"/>
                    <a:pt x="214" y="33"/>
                  </a:cubicBezTo>
                  <a:cubicBezTo>
                    <a:pt x="210" y="33"/>
                    <a:pt x="208" y="31"/>
                    <a:pt x="207" y="28"/>
                  </a:cubicBezTo>
                  <a:cubicBezTo>
                    <a:pt x="205" y="27"/>
                    <a:pt x="205" y="27"/>
                    <a:pt x="204" y="26"/>
                  </a:cubicBezTo>
                  <a:cubicBezTo>
                    <a:pt x="203" y="24"/>
                    <a:pt x="204" y="22"/>
                    <a:pt x="204" y="21"/>
                  </a:cubicBezTo>
                  <a:cubicBezTo>
                    <a:pt x="204" y="20"/>
                    <a:pt x="204" y="20"/>
                    <a:pt x="204" y="20"/>
                  </a:cubicBezTo>
                  <a:cubicBezTo>
                    <a:pt x="205" y="18"/>
                    <a:pt x="205" y="17"/>
                    <a:pt x="206" y="15"/>
                  </a:cubicBezTo>
                  <a:cubicBezTo>
                    <a:pt x="206" y="15"/>
                    <a:pt x="206" y="14"/>
                    <a:pt x="206" y="14"/>
                  </a:cubicBezTo>
                  <a:cubicBezTo>
                    <a:pt x="207" y="12"/>
                    <a:pt x="206" y="8"/>
                    <a:pt x="204" y="7"/>
                  </a:cubicBezTo>
                  <a:cubicBezTo>
                    <a:pt x="203" y="6"/>
                    <a:pt x="202" y="6"/>
                    <a:pt x="202" y="6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11"/>
                    <a:pt x="198" y="14"/>
                    <a:pt x="194" y="15"/>
                  </a:cubicBezTo>
                  <a:cubicBezTo>
                    <a:pt x="194" y="15"/>
                    <a:pt x="194" y="16"/>
                    <a:pt x="194" y="16"/>
                  </a:cubicBezTo>
                  <a:cubicBezTo>
                    <a:pt x="193" y="16"/>
                    <a:pt x="193" y="16"/>
                    <a:pt x="193" y="16"/>
                  </a:cubicBezTo>
                  <a:cubicBezTo>
                    <a:pt x="192" y="17"/>
                    <a:pt x="190" y="19"/>
                    <a:pt x="187" y="18"/>
                  </a:cubicBezTo>
                  <a:cubicBezTo>
                    <a:pt x="186" y="18"/>
                    <a:pt x="186" y="17"/>
                    <a:pt x="185" y="17"/>
                  </a:cubicBezTo>
                  <a:cubicBezTo>
                    <a:pt x="185" y="17"/>
                    <a:pt x="184" y="17"/>
                    <a:pt x="184" y="17"/>
                  </a:cubicBezTo>
                  <a:cubicBezTo>
                    <a:pt x="183" y="18"/>
                    <a:pt x="183" y="18"/>
                    <a:pt x="183" y="20"/>
                  </a:cubicBezTo>
                  <a:cubicBezTo>
                    <a:pt x="183" y="21"/>
                    <a:pt x="183" y="22"/>
                    <a:pt x="182" y="23"/>
                  </a:cubicBezTo>
                  <a:cubicBezTo>
                    <a:pt x="181" y="25"/>
                    <a:pt x="181" y="26"/>
                    <a:pt x="182" y="28"/>
                  </a:cubicBezTo>
                  <a:cubicBezTo>
                    <a:pt x="182" y="29"/>
                    <a:pt x="182" y="30"/>
                    <a:pt x="182" y="30"/>
                  </a:cubicBezTo>
                  <a:cubicBezTo>
                    <a:pt x="183" y="35"/>
                    <a:pt x="182" y="38"/>
                    <a:pt x="181" y="42"/>
                  </a:cubicBezTo>
                  <a:cubicBezTo>
                    <a:pt x="180" y="43"/>
                    <a:pt x="180" y="45"/>
                    <a:pt x="180" y="47"/>
                  </a:cubicBezTo>
                  <a:cubicBezTo>
                    <a:pt x="179" y="48"/>
                    <a:pt x="178" y="49"/>
                    <a:pt x="178" y="50"/>
                  </a:cubicBezTo>
                  <a:cubicBezTo>
                    <a:pt x="177" y="51"/>
                    <a:pt x="177" y="51"/>
                    <a:pt x="177" y="51"/>
                  </a:cubicBezTo>
                  <a:cubicBezTo>
                    <a:pt x="174" y="54"/>
                    <a:pt x="171" y="58"/>
                    <a:pt x="167" y="62"/>
                  </a:cubicBezTo>
                  <a:cubicBezTo>
                    <a:pt x="163" y="65"/>
                    <a:pt x="158" y="67"/>
                    <a:pt x="152" y="67"/>
                  </a:cubicBezTo>
                  <a:cubicBezTo>
                    <a:pt x="152" y="67"/>
                    <a:pt x="152" y="67"/>
                    <a:pt x="152" y="67"/>
                  </a:cubicBezTo>
                  <a:cubicBezTo>
                    <a:pt x="151" y="65"/>
                    <a:pt x="151" y="65"/>
                    <a:pt x="151" y="65"/>
                  </a:cubicBezTo>
                  <a:cubicBezTo>
                    <a:pt x="151" y="67"/>
                    <a:pt x="151" y="67"/>
                    <a:pt x="151" y="67"/>
                  </a:cubicBezTo>
                  <a:cubicBezTo>
                    <a:pt x="150" y="67"/>
                    <a:pt x="147" y="67"/>
                    <a:pt x="146" y="65"/>
                  </a:cubicBezTo>
                  <a:cubicBezTo>
                    <a:pt x="144" y="66"/>
                    <a:pt x="143" y="66"/>
                    <a:pt x="142" y="65"/>
                  </a:cubicBezTo>
                  <a:cubicBezTo>
                    <a:pt x="141" y="67"/>
                    <a:pt x="140" y="68"/>
                    <a:pt x="137" y="68"/>
                  </a:cubicBezTo>
                  <a:cubicBezTo>
                    <a:pt x="127" y="67"/>
                    <a:pt x="127" y="67"/>
                    <a:pt x="127" y="67"/>
                  </a:cubicBezTo>
                  <a:cubicBezTo>
                    <a:pt x="121" y="67"/>
                    <a:pt x="115" y="67"/>
                    <a:pt x="108" y="66"/>
                  </a:cubicBezTo>
                  <a:cubicBezTo>
                    <a:pt x="108" y="66"/>
                    <a:pt x="106" y="66"/>
                    <a:pt x="105" y="65"/>
                  </a:cubicBezTo>
                  <a:cubicBezTo>
                    <a:pt x="104" y="64"/>
                    <a:pt x="104" y="62"/>
                    <a:pt x="104" y="61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3" y="62"/>
                    <a:pt x="101" y="62"/>
                    <a:pt x="100" y="62"/>
                  </a:cubicBezTo>
                  <a:cubicBezTo>
                    <a:pt x="98" y="62"/>
                    <a:pt x="97" y="61"/>
                    <a:pt x="96" y="60"/>
                  </a:cubicBezTo>
                  <a:cubicBezTo>
                    <a:pt x="96" y="60"/>
                    <a:pt x="96" y="60"/>
                    <a:pt x="96" y="60"/>
                  </a:cubicBezTo>
                  <a:cubicBezTo>
                    <a:pt x="96" y="61"/>
                    <a:pt x="96" y="62"/>
                    <a:pt x="97" y="63"/>
                  </a:cubicBezTo>
                  <a:cubicBezTo>
                    <a:pt x="97" y="64"/>
                    <a:pt x="97" y="65"/>
                    <a:pt x="97" y="66"/>
                  </a:cubicBezTo>
                  <a:cubicBezTo>
                    <a:pt x="98" y="68"/>
                    <a:pt x="97" y="70"/>
                    <a:pt x="96" y="71"/>
                  </a:cubicBezTo>
                  <a:cubicBezTo>
                    <a:pt x="95" y="71"/>
                    <a:pt x="94" y="71"/>
                    <a:pt x="93" y="71"/>
                  </a:cubicBezTo>
                  <a:cubicBezTo>
                    <a:pt x="90" y="71"/>
                    <a:pt x="84" y="70"/>
                    <a:pt x="82" y="68"/>
                  </a:cubicBezTo>
                  <a:cubicBezTo>
                    <a:pt x="82" y="68"/>
                    <a:pt x="81" y="67"/>
                    <a:pt x="81" y="67"/>
                  </a:cubicBezTo>
                  <a:cubicBezTo>
                    <a:pt x="81" y="67"/>
                    <a:pt x="81" y="68"/>
                    <a:pt x="80" y="68"/>
                  </a:cubicBezTo>
                  <a:cubicBezTo>
                    <a:pt x="79" y="70"/>
                    <a:pt x="77" y="70"/>
                    <a:pt x="74" y="69"/>
                  </a:cubicBezTo>
                  <a:cubicBezTo>
                    <a:pt x="72" y="69"/>
                    <a:pt x="71" y="67"/>
                    <a:pt x="70" y="66"/>
                  </a:cubicBezTo>
                  <a:cubicBezTo>
                    <a:pt x="69" y="66"/>
                    <a:pt x="69" y="66"/>
                    <a:pt x="69" y="66"/>
                  </a:cubicBezTo>
                  <a:cubicBezTo>
                    <a:pt x="68" y="68"/>
                    <a:pt x="66" y="68"/>
                    <a:pt x="64" y="68"/>
                  </a:cubicBezTo>
                  <a:cubicBezTo>
                    <a:pt x="60" y="68"/>
                    <a:pt x="58" y="65"/>
                    <a:pt x="57" y="63"/>
                  </a:cubicBezTo>
                  <a:cubicBezTo>
                    <a:pt x="57" y="63"/>
                    <a:pt x="57" y="63"/>
                    <a:pt x="57" y="63"/>
                  </a:cubicBezTo>
                  <a:cubicBezTo>
                    <a:pt x="57" y="63"/>
                    <a:pt x="57" y="64"/>
                    <a:pt x="56" y="64"/>
                  </a:cubicBezTo>
                  <a:cubicBezTo>
                    <a:pt x="56" y="65"/>
                    <a:pt x="55" y="66"/>
                    <a:pt x="53" y="66"/>
                  </a:cubicBezTo>
                  <a:cubicBezTo>
                    <a:pt x="52" y="66"/>
                    <a:pt x="52" y="66"/>
                    <a:pt x="52" y="66"/>
                  </a:cubicBezTo>
                  <a:cubicBezTo>
                    <a:pt x="49" y="66"/>
                    <a:pt x="47" y="65"/>
                    <a:pt x="46" y="62"/>
                  </a:cubicBezTo>
                  <a:cubicBezTo>
                    <a:pt x="46" y="61"/>
                    <a:pt x="46" y="61"/>
                    <a:pt x="45" y="61"/>
                  </a:cubicBezTo>
                  <a:cubicBezTo>
                    <a:pt x="44" y="63"/>
                    <a:pt x="42" y="64"/>
                    <a:pt x="37" y="62"/>
                  </a:cubicBezTo>
                  <a:cubicBezTo>
                    <a:pt x="35" y="61"/>
                    <a:pt x="35" y="60"/>
                    <a:pt x="34" y="59"/>
                  </a:cubicBezTo>
                  <a:cubicBezTo>
                    <a:pt x="34" y="58"/>
                    <a:pt x="34" y="58"/>
                    <a:pt x="33" y="57"/>
                  </a:cubicBezTo>
                  <a:cubicBezTo>
                    <a:pt x="33" y="58"/>
                    <a:pt x="33" y="58"/>
                    <a:pt x="32" y="59"/>
                  </a:cubicBezTo>
                  <a:cubicBezTo>
                    <a:pt x="32" y="59"/>
                    <a:pt x="31" y="60"/>
                    <a:pt x="30" y="60"/>
                  </a:cubicBezTo>
                  <a:cubicBezTo>
                    <a:pt x="28" y="60"/>
                    <a:pt x="27" y="60"/>
                    <a:pt x="25" y="59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3" y="58"/>
                    <a:pt x="22" y="58"/>
                    <a:pt x="22" y="58"/>
                  </a:cubicBezTo>
                  <a:cubicBezTo>
                    <a:pt x="21" y="58"/>
                    <a:pt x="19" y="57"/>
                    <a:pt x="19" y="55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3"/>
                    <a:pt x="19" y="53"/>
                    <a:pt x="19" y="53"/>
                  </a:cubicBezTo>
                  <a:cubicBezTo>
                    <a:pt x="19" y="53"/>
                    <a:pt x="19" y="53"/>
                    <a:pt x="18" y="53"/>
                  </a:cubicBezTo>
                  <a:cubicBezTo>
                    <a:pt x="18" y="56"/>
                    <a:pt x="15" y="57"/>
                    <a:pt x="14" y="58"/>
                  </a:cubicBezTo>
                  <a:cubicBezTo>
                    <a:pt x="13" y="58"/>
                    <a:pt x="12" y="59"/>
                    <a:pt x="12" y="59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2" y="62"/>
                    <a:pt x="12" y="64"/>
                    <a:pt x="11" y="65"/>
                  </a:cubicBezTo>
                  <a:cubicBezTo>
                    <a:pt x="11" y="66"/>
                    <a:pt x="9" y="67"/>
                    <a:pt x="6" y="67"/>
                  </a:cubicBezTo>
                  <a:cubicBezTo>
                    <a:pt x="7" y="69"/>
                    <a:pt x="8" y="69"/>
                    <a:pt x="9" y="70"/>
                  </a:cubicBezTo>
                  <a:cubicBezTo>
                    <a:pt x="12" y="71"/>
                    <a:pt x="16" y="73"/>
                    <a:pt x="19" y="75"/>
                  </a:cubicBezTo>
                  <a:cubicBezTo>
                    <a:pt x="23" y="77"/>
                    <a:pt x="27" y="79"/>
                    <a:pt x="32" y="81"/>
                  </a:cubicBezTo>
                  <a:cubicBezTo>
                    <a:pt x="35" y="82"/>
                    <a:pt x="35" y="84"/>
                    <a:pt x="35" y="85"/>
                  </a:cubicBezTo>
                  <a:cubicBezTo>
                    <a:pt x="35" y="85"/>
                    <a:pt x="35" y="86"/>
                    <a:pt x="35" y="86"/>
                  </a:cubicBezTo>
                  <a:cubicBezTo>
                    <a:pt x="35" y="86"/>
                    <a:pt x="36" y="86"/>
                    <a:pt x="37" y="86"/>
                  </a:cubicBezTo>
                  <a:cubicBezTo>
                    <a:pt x="37" y="86"/>
                    <a:pt x="37" y="86"/>
                    <a:pt x="37" y="86"/>
                  </a:cubicBezTo>
                  <a:cubicBezTo>
                    <a:pt x="41" y="86"/>
                    <a:pt x="42" y="89"/>
                    <a:pt x="42" y="90"/>
                  </a:cubicBezTo>
                  <a:cubicBezTo>
                    <a:pt x="42" y="90"/>
                    <a:pt x="42" y="90"/>
                    <a:pt x="42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3" y="90"/>
                    <a:pt x="44" y="90"/>
                    <a:pt x="44" y="90"/>
                  </a:cubicBezTo>
                  <a:cubicBezTo>
                    <a:pt x="45" y="91"/>
                    <a:pt x="47" y="91"/>
                    <a:pt x="47" y="93"/>
                  </a:cubicBezTo>
                  <a:cubicBezTo>
                    <a:pt x="48" y="95"/>
                    <a:pt x="49" y="95"/>
                    <a:pt x="51" y="96"/>
                  </a:cubicBezTo>
                  <a:cubicBezTo>
                    <a:pt x="53" y="97"/>
                    <a:pt x="55" y="97"/>
                    <a:pt x="56" y="99"/>
                  </a:cubicBezTo>
                  <a:cubicBezTo>
                    <a:pt x="59" y="100"/>
                    <a:pt x="60" y="102"/>
                    <a:pt x="60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64" y="103"/>
                    <a:pt x="65" y="104"/>
                    <a:pt x="65" y="106"/>
                  </a:cubicBezTo>
                  <a:cubicBezTo>
                    <a:pt x="65" y="106"/>
                    <a:pt x="65" y="106"/>
                    <a:pt x="67" y="106"/>
                  </a:cubicBezTo>
                  <a:cubicBezTo>
                    <a:pt x="68" y="107"/>
                    <a:pt x="70" y="108"/>
                    <a:pt x="71" y="110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C4C9A33B-0326-48D2-9266-AC5E2C671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7" y="1938"/>
              <a:ext cx="130" cy="183"/>
            </a:xfrm>
            <a:custGeom>
              <a:avLst/>
              <a:gdLst>
                <a:gd name="T0" fmla="*/ 62 w 76"/>
                <a:gd name="T1" fmla="*/ 8 h 106"/>
                <a:gd name="T2" fmla="*/ 73 w 76"/>
                <a:gd name="T3" fmla="*/ 32 h 106"/>
                <a:gd name="T4" fmla="*/ 70 w 76"/>
                <a:gd name="T5" fmla="*/ 32 h 106"/>
                <a:gd name="T6" fmla="*/ 60 w 76"/>
                <a:gd name="T7" fmla="*/ 11 h 106"/>
                <a:gd name="T8" fmla="*/ 37 w 76"/>
                <a:gd name="T9" fmla="*/ 3 h 106"/>
                <a:gd name="T10" fmla="*/ 14 w 76"/>
                <a:gd name="T11" fmla="*/ 9 h 106"/>
                <a:gd name="T12" fmla="*/ 5 w 76"/>
                <a:gd name="T13" fmla="*/ 25 h 106"/>
                <a:gd name="T14" fmla="*/ 17 w 76"/>
                <a:gd name="T15" fmla="*/ 41 h 106"/>
                <a:gd name="T16" fmla="*/ 38 w 76"/>
                <a:gd name="T17" fmla="*/ 48 h 106"/>
                <a:gd name="T18" fmla="*/ 64 w 76"/>
                <a:gd name="T19" fmla="*/ 57 h 106"/>
                <a:gd name="T20" fmla="*/ 76 w 76"/>
                <a:gd name="T21" fmla="*/ 78 h 106"/>
                <a:gd name="T22" fmla="*/ 65 w 76"/>
                <a:gd name="T23" fmla="*/ 99 h 106"/>
                <a:gd name="T24" fmla="*/ 38 w 76"/>
                <a:gd name="T25" fmla="*/ 106 h 106"/>
                <a:gd name="T26" fmla="*/ 12 w 76"/>
                <a:gd name="T27" fmla="*/ 97 h 106"/>
                <a:gd name="T28" fmla="*/ 0 w 76"/>
                <a:gd name="T29" fmla="*/ 70 h 106"/>
                <a:gd name="T30" fmla="*/ 3 w 76"/>
                <a:gd name="T31" fmla="*/ 70 h 106"/>
                <a:gd name="T32" fmla="*/ 14 w 76"/>
                <a:gd name="T33" fmla="*/ 94 h 106"/>
                <a:gd name="T34" fmla="*/ 38 w 76"/>
                <a:gd name="T35" fmla="*/ 102 h 106"/>
                <a:gd name="T36" fmla="*/ 63 w 76"/>
                <a:gd name="T37" fmla="*/ 96 h 106"/>
                <a:gd name="T38" fmla="*/ 72 w 76"/>
                <a:gd name="T39" fmla="*/ 78 h 106"/>
                <a:gd name="T40" fmla="*/ 61 w 76"/>
                <a:gd name="T41" fmla="*/ 60 h 106"/>
                <a:gd name="T42" fmla="*/ 37 w 76"/>
                <a:gd name="T43" fmla="*/ 51 h 106"/>
                <a:gd name="T44" fmla="*/ 14 w 76"/>
                <a:gd name="T45" fmla="*/ 44 h 106"/>
                <a:gd name="T46" fmla="*/ 2 w 76"/>
                <a:gd name="T47" fmla="*/ 25 h 106"/>
                <a:gd name="T48" fmla="*/ 13 w 76"/>
                <a:gd name="T49" fmla="*/ 6 h 106"/>
                <a:gd name="T50" fmla="*/ 37 w 76"/>
                <a:gd name="T51" fmla="*/ 0 h 106"/>
                <a:gd name="T52" fmla="*/ 62 w 76"/>
                <a:gd name="T5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6" h="106">
                  <a:moveTo>
                    <a:pt x="62" y="8"/>
                  </a:moveTo>
                  <a:cubicBezTo>
                    <a:pt x="69" y="14"/>
                    <a:pt x="72" y="22"/>
                    <a:pt x="73" y="32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69" y="23"/>
                    <a:pt x="66" y="16"/>
                    <a:pt x="60" y="11"/>
                  </a:cubicBezTo>
                  <a:cubicBezTo>
                    <a:pt x="55" y="6"/>
                    <a:pt x="47" y="3"/>
                    <a:pt x="37" y="3"/>
                  </a:cubicBezTo>
                  <a:cubicBezTo>
                    <a:pt x="27" y="3"/>
                    <a:pt x="20" y="5"/>
                    <a:pt x="14" y="9"/>
                  </a:cubicBezTo>
                  <a:cubicBezTo>
                    <a:pt x="8" y="12"/>
                    <a:pt x="5" y="18"/>
                    <a:pt x="5" y="25"/>
                  </a:cubicBezTo>
                  <a:cubicBezTo>
                    <a:pt x="5" y="32"/>
                    <a:pt x="9" y="37"/>
                    <a:pt x="17" y="41"/>
                  </a:cubicBezTo>
                  <a:cubicBezTo>
                    <a:pt x="20" y="43"/>
                    <a:pt x="27" y="45"/>
                    <a:pt x="38" y="48"/>
                  </a:cubicBezTo>
                  <a:cubicBezTo>
                    <a:pt x="50" y="51"/>
                    <a:pt x="59" y="54"/>
                    <a:pt x="64" y="57"/>
                  </a:cubicBezTo>
                  <a:cubicBezTo>
                    <a:pt x="72" y="62"/>
                    <a:pt x="76" y="69"/>
                    <a:pt x="76" y="78"/>
                  </a:cubicBezTo>
                  <a:cubicBezTo>
                    <a:pt x="76" y="87"/>
                    <a:pt x="72" y="94"/>
                    <a:pt x="65" y="99"/>
                  </a:cubicBezTo>
                  <a:cubicBezTo>
                    <a:pt x="58" y="103"/>
                    <a:pt x="49" y="106"/>
                    <a:pt x="38" y="106"/>
                  </a:cubicBezTo>
                  <a:cubicBezTo>
                    <a:pt x="27" y="106"/>
                    <a:pt x="18" y="103"/>
                    <a:pt x="12" y="97"/>
                  </a:cubicBezTo>
                  <a:cubicBezTo>
                    <a:pt x="5" y="91"/>
                    <a:pt x="1" y="82"/>
                    <a:pt x="0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4" y="81"/>
                    <a:pt x="8" y="89"/>
                    <a:pt x="14" y="94"/>
                  </a:cubicBezTo>
                  <a:cubicBezTo>
                    <a:pt x="20" y="100"/>
                    <a:pt x="28" y="102"/>
                    <a:pt x="38" y="102"/>
                  </a:cubicBezTo>
                  <a:cubicBezTo>
                    <a:pt x="48" y="102"/>
                    <a:pt x="56" y="100"/>
                    <a:pt x="63" y="96"/>
                  </a:cubicBezTo>
                  <a:cubicBezTo>
                    <a:pt x="69" y="91"/>
                    <a:pt x="72" y="86"/>
                    <a:pt x="72" y="78"/>
                  </a:cubicBezTo>
                  <a:cubicBezTo>
                    <a:pt x="72" y="70"/>
                    <a:pt x="69" y="64"/>
                    <a:pt x="61" y="60"/>
                  </a:cubicBezTo>
                  <a:cubicBezTo>
                    <a:pt x="57" y="57"/>
                    <a:pt x="49" y="54"/>
                    <a:pt x="37" y="51"/>
                  </a:cubicBezTo>
                  <a:cubicBezTo>
                    <a:pt x="25" y="48"/>
                    <a:pt x="18" y="46"/>
                    <a:pt x="14" y="44"/>
                  </a:cubicBezTo>
                  <a:cubicBezTo>
                    <a:pt x="6" y="39"/>
                    <a:pt x="2" y="33"/>
                    <a:pt x="2" y="25"/>
                  </a:cubicBezTo>
                  <a:cubicBezTo>
                    <a:pt x="2" y="17"/>
                    <a:pt x="6" y="10"/>
                    <a:pt x="13" y="6"/>
                  </a:cubicBezTo>
                  <a:cubicBezTo>
                    <a:pt x="19" y="2"/>
                    <a:pt x="27" y="0"/>
                    <a:pt x="37" y="0"/>
                  </a:cubicBezTo>
                  <a:cubicBezTo>
                    <a:pt x="48" y="0"/>
                    <a:pt x="56" y="3"/>
                    <a:pt x="62" y="8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3C6745CA-FF41-4DC4-A5DB-6EADA1CC7B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9" y="1942"/>
              <a:ext cx="96" cy="179"/>
            </a:xfrm>
            <a:custGeom>
              <a:avLst/>
              <a:gdLst>
                <a:gd name="T0" fmla="*/ 53 w 56"/>
                <a:gd name="T1" fmla="*/ 0 h 104"/>
                <a:gd name="T2" fmla="*/ 56 w 56"/>
                <a:gd name="T3" fmla="*/ 0 h 104"/>
                <a:gd name="T4" fmla="*/ 56 w 56"/>
                <a:gd name="T5" fmla="*/ 70 h 104"/>
                <a:gd name="T6" fmla="*/ 50 w 56"/>
                <a:gd name="T7" fmla="*/ 94 h 104"/>
                <a:gd name="T8" fmla="*/ 27 w 56"/>
                <a:gd name="T9" fmla="*/ 104 h 104"/>
                <a:gd name="T10" fmla="*/ 8 w 56"/>
                <a:gd name="T11" fmla="*/ 97 h 104"/>
                <a:gd name="T12" fmla="*/ 0 w 56"/>
                <a:gd name="T13" fmla="*/ 75 h 104"/>
                <a:gd name="T14" fmla="*/ 0 w 56"/>
                <a:gd name="T15" fmla="*/ 70 h 104"/>
                <a:gd name="T16" fmla="*/ 3 w 56"/>
                <a:gd name="T17" fmla="*/ 70 h 104"/>
                <a:gd name="T18" fmla="*/ 3 w 56"/>
                <a:gd name="T19" fmla="*/ 75 h 104"/>
                <a:gd name="T20" fmla="*/ 27 w 56"/>
                <a:gd name="T21" fmla="*/ 100 h 104"/>
                <a:gd name="T22" fmla="*/ 47 w 56"/>
                <a:gd name="T23" fmla="*/ 92 h 104"/>
                <a:gd name="T24" fmla="*/ 53 w 56"/>
                <a:gd name="T25" fmla="*/ 70 h 104"/>
                <a:gd name="T26" fmla="*/ 53 w 56"/>
                <a:gd name="T27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6" h="104">
                  <a:moveTo>
                    <a:pt x="53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56" y="70"/>
                    <a:pt x="56" y="70"/>
                    <a:pt x="56" y="70"/>
                  </a:cubicBezTo>
                  <a:cubicBezTo>
                    <a:pt x="56" y="80"/>
                    <a:pt x="54" y="88"/>
                    <a:pt x="50" y="94"/>
                  </a:cubicBezTo>
                  <a:cubicBezTo>
                    <a:pt x="45" y="100"/>
                    <a:pt x="37" y="104"/>
                    <a:pt x="27" y="104"/>
                  </a:cubicBezTo>
                  <a:cubicBezTo>
                    <a:pt x="19" y="104"/>
                    <a:pt x="12" y="101"/>
                    <a:pt x="8" y="97"/>
                  </a:cubicBezTo>
                  <a:cubicBezTo>
                    <a:pt x="2" y="92"/>
                    <a:pt x="0" y="84"/>
                    <a:pt x="0" y="75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3" y="92"/>
                    <a:pt x="11" y="100"/>
                    <a:pt x="27" y="100"/>
                  </a:cubicBezTo>
                  <a:cubicBezTo>
                    <a:pt x="36" y="100"/>
                    <a:pt x="43" y="97"/>
                    <a:pt x="47" y="92"/>
                  </a:cubicBezTo>
                  <a:cubicBezTo>
                    <a:pt x="51" y="87"/>
                    <a:pt x="53" y="80"/>
                    <a:pt x="53" y="70"/>
                  </a:cubicBezTo>
                  <a:lnTo>
                    <a:pt x="53" y="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C9131FCF-4C18-4434-9466-680264E5B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9" y="1942"/>
              <a:ext cx="142" cy="175"/>
            </a:xfrm>
            <a:custGeom>
              <a:avLst/>
              <a:gdLst>
                <a:gd name="T0" fmla="*/ 0 w 142"/>
                <a:gd name="T1" fmla="*/ 0 h 175"/>
                <a:gd name="T2" fmla="*/ 142 w 142"/>
                <a:gd name="T3" fmla="*/ 0 h 175"/>
                <a:gd name="T4" fmla="*/ 142 w 142"/>
                <a:gd name="T5" fmla="*/ 5 h 175"/>
                <a:gd name="T6" fmla="*/ 73 w 142"/>
                <a:gd name="T7" fmla="*/ 5 h 175"/>
                <a:gd name="T8" fmla="*/ 73 w 142"/>
                <a:gd name="T9" fmla="*/ 175 h 175"/>
                <a:gd name="T10" fmla="*/ 68 w 142"/>
                <a:gd name="T11" fmla="*/ 175 h 175"/>
                <a:gd name="T12" fmla="*/ 68 w 142"/>
                <a:gd name="T13" fmla="*/ 5 h 175"/>
                <a:gd name="T14" fmla="*/ 0 w 142"/>
                <a:gd name="T15" fmla="*/ 5 h 175"/>
                <a:gd name="T16" fmla="*/ 0 w 142"/>
                <a:gd name="T1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2" h="175">
                  <a:moveTo>
                    <a:pt x="0" y="0"/>
                  </a:moveTo>
                  <a:lnTo>
                    <a:pt x="142" y="0"/>
                  </a:lnTo>
                  <a:lnTo>
                    <a:pt x="142" y="5"/>
                  </a:lnTo>
                  <a:lnTo>
                    <a:pt x="73" y="5"/>
                  </a:lnTo>
                  <a:lnTo>
                    <a:pt x="73" y="175"/>
                  </a:lnTo>
                  <a:lnTo>
                    <a:pt x="68" y="175"/>
                  </a:lnTo>
                  <a:lnTo>
                    <a:pt x="68" y="5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E05C0749-6E25-461B-92EB-134E92DB01E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3" y="1942"/>
              <a:ext cx="130" cy="179"/>
            </a:xfrm>
            <a:custGeom>
              <a:avLst/>
              <a:gdLst>
                <a:gd name="T0" fmla="*/ 0 w 76"/>
                <a:gd name="T1" fmla="*/ 0 h 104"/>
                <a:gd name="T2" fmla="*/ 4 w 76"/>
                <a:gd name="T3" fmla="*/ 0 h 104"/>
                <a:gd name="T4" fmla="*/ 4 w 76"/>
                <a:gd name="T5" fmla="*/ 62 h 104"/>
                <a:gd name="T6" fmla="*/ 12 w 76"/>
                <a:gd name="T7" fmla="*/ 90 h 104"/>
                <a:gd name="T8" fmla="*/ 38 w 76"/>
                <a:gd name="T9" fmla="*/ 100 h 104"/>
                <a:gd name="T10" fmla="*/ 65 w 76"/>
                <a:gd name="T11" fmla="*/ 90 h 104"/>
                <a:gd name="T12" fmla="*/ 73 w 76"/>
                <a:gd name="T13" fmla="*/ 62 h 104"/>
                <a:gd name="T14" fmla="*/ 73 w 76"/>
                <a:gd name="T15" fmla="*/ 0 h 104"/>
                <a:gd name="T16" fmla="*/ 76 w 76"/>
                <a:gd name="T17" fmla="*/ 0 h 104"/>
                <a:gd name="T18" fmla="*/ 76 w 76"/>
                <a:gd name="T19" fmla="*/ 62 h 104"/>
                <a:gd name="T20" fmla="*/ 68 w 76"/>
                <a:gd name="T21" fmla="*/ 92 h 104"/>
                <a:gd name="T22" fmla="*/ 38 w 76"/>
                <a:gd name="T23" fmla="*/ 104 h 104"/>
                <a:gd name="T24" fmla="*/ 9 w 76"/>
                <a:gd name="T25" fmla="*/ 92 h 104"/>
                <a:gd name="T26" fmla="*/ 0 w 76"/>
                <a:gd name="T27" fmla="*/ 62 h 104"/>
                <a:gd name="T28" fmla="*/ 0 w 76"/>
                <a:gd name="T2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6" h="104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74"/>
                    <a:pt x="6" y="83"/>
                    <a:pt x="12" y="90"/>
                  </a:cubicBezTo>
                  <a:cubicBezTo>
                    <a:pt x="17" y="97"/>
                    <a:pt x="26" y="100"/>
                    <a:pt x="38" y="100"/>
                  </a:cubicBezTo>
                  <a:cubicBezTo>
                    <a:pt x="50" y="100"/>
                    <a:pt x="59" y="97"/>
                    <a:pt x="65" y="90"/>
                  </a:cubicBezTo>
                  <a:cubicBezTo>
                    <a:pt x="70" y="83"/>
                    <a:pt x="73" y="74"/>
                    <a:pt x="73" y="62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6" y="75"/>
                    <a:pt x="73" y="85"/>
                    <a:pt x="68" y="92"/>
                  </a:cubicBezTo>
                  <a:cubicBezTo>
                    <a:pt x="61" y="100"/>
                    <a:pt x="52" y="104"/>
                    <a:pt x="38" y="104"/>
                  </a:cubicBezTo>
                  <a:cubicBezTo>
                    <a:pt x="25" y="104"/>
                    <a:pt x="15" y="100"/>
                    <a:pt x="9" y="92"/>
                  </a:cubicBezTo>
                  <a:cubicBezTo>
                    <a:pt x="3" y="85"/>
                    <a:pt x="0" y="75"/>
                    <a:pt x="0" y="6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5B63BE99-1716-4DB6-8B13-A0623935A7A3}"/>
              </a:ext>
            </a:extLst>
          </p:cNvPr>
          <p:cNvCxnSpPr>
            <a:cxnSpLocks/>
            <a:stCxn id="10" idx="36"/>
          </p:cNvCxnSpPr>
          <p:nvPr/>
        </p:nvCxnSpPr>
        <p:spPr>
          <a:xfrm flipH="1">
            <a:off x="0" y="863996"/>
            <a:ext cx="4933046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文本&#10;&#10;中度可信度描述已自动生成">
            <a:extLst>
              <a:ext uri="{FF2B5EF4-FFF2-40B4-BE49-F238E27FC236}">
                <a16:creationId xmlns:a16="http://schemas.microsoft.com/office/drawing/2014/main" id="{A7C5059A-B524-4081-A945-E6534A5CF2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6878"/>
            <a:ext cx="1706880" cy="561122"/>
          </a:xfrm>
          <a:prstGeom prst="rect">
            <a:avLst/>
          </a:prstGeom>
        </p:spPr>
      </p:pic>
      <p:sp>
        <p:nvSpPr>
          <p:cNvPr id="20" name="标题 1">
            <a:extLst>
              <a:ext uri="{FF2B5EF4-FFF2-40B4-BE49-F238E27FC236}">
                <a16:creationId xmlns:a16="http://schemas.microsoft.com/office/drawing/2014/main" id="{D0C6FB99-6993-4097-B8FE-C1E3FCA93915}"/>
              </a:ext>
            </a:extLst>
          </p:cNvPr>
          <p:cNvSpPr txBox="1">
            <a:spLocks/>
          </p:cNvSpPr>
          <p:nvPr/>
        </p:nvSpPr>
        <p:spPr>
          <a:xfrm>
            <a:off x="495300" y="1098485"/>
            <a:ext cx="11201400" cy="14905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6000" dirty="0">
                <a:solidFill>
                  <a:schemeClr val="bg1"/>
                </a:solidFill>
              </a:rPr>
              <a:t>Thanks for your attention</a:t>
            </a:r>
            <a:r>
              <a:rPr lang="zh-CN" altLang="en-US" sz="6000" dirty="0">
                <a:solidFill>
                  <a:schemeClr val="bg1"/>
                </a:solidFill>
              </a:rPr>
              <a:t>！</a:t>
            </a:r>
          </a:p>
        </p:txBody>
      </p:sp>
      <p:sp>
        <p:nvSpPr>
          <p:cNvPr id="22" name="副标题 2">
            <a:extLst>
              <a:ext uri="{FF2B5EF4-FFF2-40B4-BE49-F238E27FC236}">
                <a16:creationId xmlns:a16="http://schemas.microsoft.com/office/drawing/2014/main" id="{C73AD142-46E3-47E9-8410-64586A4D397A}"/>
              </a:ext>
            </a:extLst>
          </p:cNvPr>
          <p:cNvSpPr txBox="1">
            <a:spLocks/>
          </p:cNvSpPr>
          <p:nvPr/>
        </p:nvSpPr>
        <p:spPr>
          <a:xfrm>
            <a:off x="488950" y="4570825"/>
            <a:ext cx="11214100" cy="6804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dirty="0"/>
              <a:t>  </a:t>
            </a:r>
            <a:endParaRPr lang="zh-CN" altLang="en-US" sz="3600" dirty="0"/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B45B9672-81E5-47E7-AD6C-E15E41B7A57A}"/>
              </a:ext>
            </a:extLst>
          </p:cNvPr>
          <p:cNvCxnSpPr>
            <a:cxnSpLocks/>
            <a:endCxn id="8" idx="27"/>
          </p:cNvCxnSpPr>
          <p:nvPr/>
        </p:nvCxnSpPr>
        <p:spPr>
          <a:xfrm flipH="1">
            <a:off x="7519202" y="860045"/>
            <a:ext cx="4672797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图片 23">
            <a:extLst>
              <a:ext uri="{FF2B5EF4-FFF2-40B4-BE49-F238E27FC236}">
                <a16:creationId xmlns:a16="http://schemas.microsoft.com/office/drawing/2014/main" id="{D8C8F673-26EE-4271-A18E-A7CA609670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573" y="2945757"/>
            <a:ext cx="1675446" cy="2828295"/>
          </a:xfrm>
          <a:prstGeom prst="rect">
            <a:avLst/>
          </a:prstGeom>
        </p:spPr>
      </p:pic>
      <p:sp>
        <p:nvSpPr>
          <p:cNvPr id="3" name="标题 1">
            <a:extLst>
              <a:ext uri="{FF2B5EF4-FFF2-40B4-BE49-F238E27FC236}">
                <a16:creationId xmlns:a16="http://schemas.microsoft.com/office/drawing/2014/main" id="{11AA1DD0-97B1-FE9B-16A3-51434C6B8C52}"/>
              </a:ext>
            </a:extLst>
          </p:cNvPr>
          <p:cNvSpPr txBox="1">
            <a:spLocks/>
          </p:cNvSpPr>
          <p:nvPr/>
        </p:nvSpPr>
        <p:spPr>
          <a:xfrm>
            <a:off x="3198743" y="3172450"/>
            <a:ext cx="8497957" cy="14905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6000" dirty="0"/>
              <a:t>ia.cr/2024/1695</a:t>
            </a:r>
            <a:endParaRPr lang="zh-CN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823715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687B81A7-A3E9-4894-9916-9E6DE5401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Randomness is Useful</a:t>
            </a:r>
            <a:endParaRPr lang="zh-CN" altLang="en-US" sz="32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9D85D52-3850-478D-BBDF-4F0DF453D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2</a:t>
            </a:fld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8EE5236-4FB3-44A2-91E3-87F11B820491}"/>
              </a:ext>
            </a:extLst>
          </p:cNvPr>
          <p:cNvSpPr txBox="1"/>
          <p:nvPr/>
        </p:nvSpPr>
        <p:spPr>
          <a:xfrm>
            <a:off x="0" y="1042664"/>
            <a:ext cx="12192000" cy="739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3">
                    <a:lumMod val="75000"/>
                  </a:schemeClr>
                </a:solidFill>
              </a:rPr>
              <a:t>One-time Pad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53B237D-F824-440B-AA07-00EFB15805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71" y="1782418"/>
            <a:ext cx="7531521" cy="396515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4FFD536-AD3F-453C-90BA-5157BBEAD0A5}"/>
              </a:ext>
            </a:extLst>
          </p:cNvPr>
          <p:cNvSpPr txBox="1"/>
          <p:nvPr/>
        </p:nvSpPr>
        <p:spPr>
          <a:xfrm>
            <a:off x="8271571" y="3023518"/>
            <a:ext cx="34584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Encrypting plaintext by adding random string (mod 25)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Perfect security, i.e., guess plaintext equivalent to guess random string 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B1958E5-ACBA-4C76-BF4A-B98CFFB1C0F6}"/>
              </a:ext>
            </a:extLst>
          </p:cNvPr>
          <p:cNvSpPr txBox="1"/>
          <p:nvPr/>
        </p:nvSpPr>
        <p:spPr>
          <a:xfrm>
            <a:off x="1026114" y="5909289"/>
            <a:ext cx="1053421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accent3">
                    <a:lumMod val="75000"/>
                  </a:schemeClr>
                </a:solidFill>
              </a:rPr>
              <a:t>Randomness is so powerful, how to obtain it?</a:t>
            </a:r>
            <a:endParaRPr lang="zh-CN" altLang="en-US" sz="2400" b="1" dirty="0">
              <a:solidFill>
                <a:schemeClr val="accent3">
                  <a:lumMod val="75000"/>
                </a:schemeClr>
              </a:solidFill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06199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/>
      <p:bldP spid="7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687B81A7-A3E9-4894-9916-9E6DE5401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Randomness Extraction</a:t>
            </a:r>
            <a:endParaRPr lang="zh-CN" altLang="en-US" sz="32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9D85D52-3850-478D-BBDF-4F0DF453D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3</a:t>
            </a:fld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8EE5236-4FB3-44A2-91E3-87F11B820491}"/>
              </a:ext>
            </a:extLst>
          </p:cNvPr>
          <p:cNvSpPr txBox="1"/>
          <p:nvPr/>
        </p:nvSpPr>
        <p:spPr>
          <a:xfrm>
            <a:off x="0" y="1146103"/>
            <a:ext cx="12192000" cy="4987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/>
              <a:t>We crucially need ideal randomness in many areas. e.g. complexity theory, cryptography.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/>
              <a:t>However, we often deal with imperfect randomness: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/>
              <a:t>Physical sources, biometric data, partial knowledge about secrets……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rgbClr val="0070C0"/>
                </a:solidFill>
              </a:rPr>
              <a:t>Can we “extract” good randomness from ill-behaved random variables?</a:t>
            </a:r>
            <a:endParaRPr lang="zh-CN" altLang="en-US" sz="3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2241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687B81A7-A3E9-4894-9916-9E6DE5401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Classic Randomness Extraction: Leftover hash Lemma</a:t>
            </a:r>
            <a:endParaRPr lang="zh-CN" altLang="en-US" sz="32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9D85D52-3850-478D-BBDF-4F0DF453D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4</a:t>
            </a:fld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8EE5236-4FB3-44A2-91E3-87F11B820491}"/>
                  </a:ext>
                </a:extLst>
              </p:cNvPr>
              <p:cNvSpPr txBox="1"/>
              <p:nvPr/>
            </p:nvSpPr>
            <p:spPr>
              <a:xfrm>
                <a:off x="-6350" y="751684"/>
                <a:ext cx="12192000" cy="35322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3200" dirty="0">
                    <a:solidFill>
                      <a:schemeClr val="accent3">
                        <a:lumMod val="75000"/>
                      </a:schemeClr>
                    </a:solidFill>
                  </a:rPr>
                  <a:t>Randomness Extractor</a:t>
                </a:r>
                <a:r>
                  <a:rPr lang="en-US" altLang="zh-CN" sz="3200" dirty="0"/>
                  <a:t>: Inner product over finite field</a:t>
                </a:r>
                <a:endParaRPr lang="en-US" altLang="zh-CN" sz="3200" baseline="-25000" dirty="0"/>
              </a:p>
              <a:p>
                <a:pPr marL="1371600" lvl="2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CN" sz="2800" b="1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𝐀</m:t>
                    </m:r>
                    <m:r>
                      <a:rPr lang="en-US" altLang="zh-CN" sz="2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sSubSup>
                      <m:sSubSupPr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  <m:sup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endParaRPr lang="en-US" altLang="zh-CN" sz="2800" dirty="0"/>
              </a:p>
              <a:p>
                <a:pPr marL="1371600" lvl="2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zh-CN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altLang="zh-CN" sz="32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altLang="zh-CN" sz="32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sz="3200" i="1" dirty="0">
                        <a:latin typeface="Cambria Math" panose="02040503050406030204" pitchFamily="18" charset="0"/>
                      </a:rPr>
                      <m:t>⊆</m:t>
                    </m:r>
                    <m:sSubSup>
                      <m:sSubSupPr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  <m:sup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altLang="zh-CN" sz="2800" dirty="0"/>
                  <a:t>,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altLang="zh-CN" sz="2800" dirty="0"/>
                  <a:t> has enough min-entropy</a:t>
                </a:r>
                <a:endParaRPr lang="en-US" altLang="zh-CN" sz="28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sz="2800" b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𝐀</m:t>
                      </m:r>
                      <m:r>
                        <a:rPr lang="en-US" altLang="zh-CN" sz="2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2800" b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𝐀</m:t>
                      </m:r>
                      <m:r>
                        <a:rPr lang="en-US" altLang="zh-CN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acc>
                        <m:accPr>
                          <m:chr m:val="⃗"/>
                          <m:ctrlPr>
                            <a:rPr lang="en-US" altLang="zh-CN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CN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altLang="zh-CN" sz="2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altLang="zh-CN" sz="2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≈(</m:t>
                      </m:r>
                      <m:r>
                        <a:rPr lang="en-US" altLang="zh-CN" sz="2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𝑈</m:t>
                      </m:r>
                      <m:d>
                        <m:dPr>
                          <m:ctrlPr>
                            <a:rPr lang="en-US" altLang="zh-CN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altLang="zh-CN" sz="28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28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ℤ</m:t>
                              </m:r>
                            </m:e>
                            <m:sub>
                              <m:r>
                                <a:rPr lang="en-US" altLang="zh-CN" sz="28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  <m:sup>
                              <m:r>
                                <a:rPr lang="en-US" altLang="zh-CN" sz="28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zh-CN" sz="28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r>
                                <a:rPr lang="en-US" altLang="zh-CN" sz="28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bSup>
                        </m:e>
                      </m:d>
                      <m:r>
                        <a:rPr lang="en-US" altLang="zh-CN" sz="28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altLang="zh-CN" sz="28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𝑈</m:t>
                      </m:r>
                      <m:d>
                        <m:dPr>
                          <m:ctrlPr>
                            <a:rPr lang="en-US" altLang="zh-CN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altLang="zh-CN" sz="28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28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ℤ</m:t>
                              </m:r>
                            </m:e>
                            <m:sub>
                              <m:r>
                                <a:rPr lang="en-US" altLang="zh-CN" sz="28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  <m:sup>
                              <m:r>
                                <a:rPr lang="en-US" altLang="zh-CN" sz="28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bSup>
                        </m:e>
                      </m:d>
                      <m:r>
                        <a:rPr lang="en-US" altLang="zh-CN" sz="28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CN" sz="2800" dirty="0">
                  <a:solidFill>
                    <a:srgbClr val="FF0000"/>
                  </a:solidFill>
                </a:endParaRPr>
              </a:p>
              <a:p>
                <a:pPr lvl="3">
                  <a:lnSpc>
                    <a:spcPct val="150000"/>
                  </a:lnSpc>
                </a:pPr>
                <a:r>
                  <a:rPr lang="en-US" altLang="zh-CN" sz="2800" dirty="0"/>
                  <a:t>              Simple, useful randomness extractor!</a:t>
                </a: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8EE5236-4FB3-44A2-91E3-87F11B8204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6350" y="751684"/>
                <a:ext cx="12192000" cy="3532249"/>
              </a:xfrm>
              <a:prstGeom prst="rect">
                <a:avLst/>
              </a:prstGeom>
              <a:blipFill>
                <a:blip r:embed="rId3"/>
                <a:stretch>
                  <a:fillRect b="-37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082039BE-9E3B-451C-72F5-125888146C4E}"/>
                  </a:ext>
                </a:extLst>
              </p:cNvPr>
              <p:cNvSpPr txBox="1"/>
              <p:nvPr/>
            </p:nvSpPr>
            <p:spPr>
              <a:xfrm>
                <a:off x="0" y="4283933"/>
                <a:ext cx="12192000" cy="27108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371600" lvl="2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CN" sz="2800" b="1" smtClean="0">
                        <a:latin typeface="Cambria Math" panose="02040503050406030204" pitchFamily="18" charset="0"/>
                      </a:rPr>
                      <m:t>𝐀</m:t>
                    </m:r>
                    <m:r>
                      <a:rPr lang="en-US" altLang="zh-CN" sz="28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sSubSup>
                      <m:sSubSupPr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  <m:sup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ℤ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/(</m:t>
                    </m:r>
                    <m:sSup>
                      <m:sSup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</m:sSup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+1)</m:t>
                    </m:r>
                  </m:oMath>
                </a14:m>
                <a:r>
                  <a:rPr lang="en-US" altLang="zh-CN" sz="2800" dirty="0"/>
                  <a:t> (Ring Case)</a:t>
                </a:r>
              </a:p>
              <a:p>
                <a:pPr marL="1371600" lvl="2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zh-CN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altLang="zh-CN" sz="32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altLang="zh-CN" sz="32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CN" sz="3200" i="1" dirty="0">
                        <a:latin typeface="Cambria Math" panose="02040503050406030204" pitchFamily="18" charset="0"/>
                      </a:rPr>
                      <m:t>⊆</m:t>
                    </m:r>
                    <m:sSubSup>
                      <m:sSubSupPr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  <m:sup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altLang="zh-CN" sz="2800" dirty="0"/>
                  <a:t>,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CN" sz="2800" b="0" i="0" smtClean="0">
                        <a:latin typeface="Cambria Math" panose="02040503050406030204" pitchFamily="18" charset="0"/>
                      </a:rPr>
                      <m:t>mod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altLang="zh-CN" sz="2800" dirty="0"/>
                  <a:t> has enough min-entropy for each ideal factor </a:t>
                </a:r>
                <a14:m>
                  <m:oMath xmlns:m="http://schemas.openxmlformats.org/officeDocument/2006/math">
                    <m:r>
                      <a:rPr lang="en-US" altLang="zh-CN" sz="2800" i="1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altLang="zh-CN" sz="28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altLang="zh-CN" sz="28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of  </a:t>
                </a:r>
                <a14:m>
                  <m:oMath xmlns:m="http://schemas.openxmlformats.org/officeDocument/2006/math">
                    <m:r>
                      <a:rPr lang="en-US" altLang="zh-CN" sz="28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𝑞𝑅</m:t>
                    </m:r>
                  </m:oMath>
                </a14:m>
                <a:r>
                  <a:rPr lang="en-US" altLang="zh-CN" sz="28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. (Impagliazzo Levin Luby’89, </a:t>
                </a:r>
                <a:r>
                  <a:rPr lang="en-US" altLang="zh-CN" sz="2800" dirty="0" err="1">
                    <a:latin typeface="Cambria Math" panose="02040503050406030204" pitchFamily="18" charset="0"/>
                    <a:ea typeface="Cambria Math" panose="02040503050406030204" pitchFamily="18" charset="0"/>
                  </a:rPr>
                  <a:t>Micciancio</a:t>
                </a:r>
                <a:r>
                  <a:rPr lang="en-US" altLang="zh-CN" sz="28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Mol’11)</a:t>
                </a:r>
              </a:p>
              <a:p>
                <a:pPr lvl="3">
                  <a:lnSpc>
                    <a:spcPct val="150000"/>
                  </a:lnSpc>
                </a:pPr>
                <a:endParaRPr lang="en-US" altLang="zh-CN" sz="2800" dirty="0"/>
              </a:p>
            </p:txBody>
          </p:sp>
        </mc:Choice>
        <mc:Fallback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082039BE-9E3B-451C-72F5-125888146C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4283933"/>
                <a:ext cx="12192000" cy="2710870"/>
              </a:xfrm>
              <a:prstGeom prst="rect">
                <a:avLst/>
              </a:prstGeom>
              <a:blipFill>
                <a:blip r:embed="rId4"/>
                <a:stretch>
                  <a:fillRect r="-15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97655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687B81A7-A3E9-4894-9916-9E6DE5401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Lattice</a:t>
            </a:r>
            <a:endParaRPr lang="zh-CN" altLang="en-US" sz="32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9D85D52-3850-478D-BBDF-4F0DF453D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5</a:t>
            </a:fld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8EE5236-4FB3-44A2-91E3-87F11B820491}"/>
              </a:ext>
            </a:extLst>
          </p:cNvPr>
          <p:cNvSpPr txBox="1"/>
          <p:nvPr/>
        </p:nvSpPr>
        <p:spPr>
          <a:xfrm>
            <a:off x="-6350" y="993218"/>
            <a:ext cx="12192000" cy="739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3">
                    <a:lumMod val="75000"/>
                  </a:schemeClr>
                </a:solidFill>
              </a:rPr>
              <a:t>Lattice</a:t>
            </a:r>
            <a:endParaRPr lang="en-US" altLang="zh-CN" sz="2800" dirty="0"/>
          </a:p>
        </p:txBody>
      </p:sp>
      <p:pic>
        <p:nvPicPr>
          <p:cNvPr id="13" name="Picture 1">
            <a:extLst>
              <a:ext uri="{FF2B5EF4-FFF2-40B4-BE49-F238E27FC236}">
                <a16:creationId xmlns:a16="http://schemas.microsoft.com/office/drawing/2014/main" id="{7C4FEA54-E447-4D23-8A3E-5B951B3146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3775" y="4321565"/>
            <a:ext cx="2743200" cy="2141415"/>
          </a:xfrm>
          <a:prstGeom prst="rect">
            <a:avLst/>
          </a:prstGeom>
        </p:spPr>
      </p:pic>
      <p:grpSp>
        <p:nvGrpSpPr>
          <p:cNvPr id="14" name="Group 14">
            <a:extLst>
              <a:ext uri="{FF2B5EF4-FFF2-40B4-BE49-F238E27FC236}">
                <a16:creationId xmlns:a16="http://schemas.microsoft.com/office/drawing/2014/main" id="{6AD03AB2-B375-4C45-9C0F-556EAC54D00D}"/>
              </a:ext>
            </a:extLst>
          </p:cNvPr>
          <p:cNvGrpSpPr/>
          <p:nvPr/>
        </p:nvGrpSpPr>
        <p:grpSpPr>
          <a:xfrm>
            <a:off x="1296983" y="1848592"/>
            <a:ext cx="9220686" cy="2218555"/>
            <a:chOff x="1667435" y="2210232"/>
            <a:chExt cx="8135471" cy="2218555"/>
          </a:xfrm>
        </p:grpSpPr>
        <p:pic>
          <p:nvPicPr>
            <p:cNvPr id="15" name="Picture 6">
              <a:extLst>
                <a:ext uri="{FF2B5EF4-FFF2-40B4-BE49-F238E27FC236}">
                  <a16:creationId xmlns:a16="http://schemas.microsoft.com/office/drawing/2014/main" id="{8DFC42B1-D941-4191-B13C-7FA8A64F4B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17168" y="2210232"/>
              <a:ext cx="1497106" cy="1892417"/>
            </a:xfrm>
            <a:prstGeom prst="rect">
              <a:avLst/>
            </a:prstGeom>
          </p:spPr>
        </p:pic>
        <p:pic>
          <p:nvPicPr>
            <p:cNvPr id="16" name="Picture 8">
              <a:extLst>
                <a:ext uri="{FF2B5EF4-FFF2-40B4-BE49-F238E27FC236}">
                  <a16:creationId xmlns:a16="http://schemas.microsoft.com/office/drawing/2014/main" id="{D67B31A6-A5AF-4E89-8941-10778FE4E2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2998" y="2263590"/>
              <a:ext cx="1622612" cy="1857420"/>
            </a:xfrm>
            <a:prstGeom prst="rect">
              <a:avLst/>
            </a:prstGeom>
          </p:spPr>
        </p:pic>
        <p:pic>
          <p:nvPicPr>
            <p:cNvPr id="17" name="Picture 9">
              <a:extLst>
                <a:ext uri="{FF2B5EF4-FFF2-40B4-BE49-F238E27FC236}">
                  <a16:creationId xmlns:a16="http://schemas.microsoft.com/office/drawing/2014/main" id="{D4E889EB-46DC-4E2D-AFC0-6CD4E110DD4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22109" y="2276882"/>
              <a:ext cx="1698812" cy="1857421"/>
            </a:xfrm>
            <a:prstGeom prst="rect">
              <a:avLst/>
            </a:prstGeom>
          </p:spPr>
        </p:pic>
        <p:sp>
          <p:nvSpPr>
            <p:cNvPr id="18" name="TextBox 10">
              <a:extLst>
                <a:ext uri="{FF2B5EF4-FFF2-40B4-BE49-F238E27FC236}">
                  <a16:creationId xmlns:a16="http://schemas.microsoft.com/office/drawing/2014/main" id="{7F3B981E-B005-47CD-971C-4A9846793AEB}"/>
                </a:ext>
              </a:extLst>
            </p:cNvPr>
            <p:cNvSpPr txBox="1"/>
            <p:nvPr/>
          </p:nvSpPr>
          <p:spPr>
            <a:xfrm>
              <a:off x="1667435" y="4121010"/>
              <a:ext cx="81354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            Lagrange                                                 Gauss                                                                             </a:t>
              </a:r>
              <a:r>
                <a:rPr lang="en-US" altLang="zh-CN" sz="1400" dirty="0" err="1"/>
                <a:t>Minkowski</a:t>
              </a:r>
              <a:endParaRPr lang="en-US" sz="1400" dirty="0"/>
            </a:p>
          </p:txBody>
        </p:sp>
        <p:sp>
          <p:nvSpPr>
            <p:cNvPr id="19" name="Flowchart: Connector 11">
              <a:extLst>
                <a:ext uri="{FF2B5EF4-FFF2-40B4-BE49-F238E27FC236}">
                  <a16:creationId xmlns:a16="http://schemas.microsoft.com/office/drawing/2014/main" id="{D660E27B-6697-4762-983F-40762310282A}"/>
                </a:ext>
              </a:extLst>
            </p:cNvPr>
            <p:cNvSpPr/>
            <p:nvPr/>
          </p:nvSpPr>
          <p:spPr>
            <a:xfrm>
              <a:off x="6491241" y="3971364"/>
              <a:ext cx="93222" cy="87113"/>
            </a:xfrm>
            <a:prstGeom prst="flowChartConnector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lowchart: Connector 12">
              <a:extLst>
                <a:ext uri="{FF2B5EF4-FFF2-40B4-BE49-F238E27FC236}">
                  <a16:creationId xmlns:a16="http://schemas.microsoft.com/office/drawing/2014/main" id="{8C80B55D-066B-450C-9356-2B291CAFC99A}"/>
                </a:ext>
              </a:extLst>
            </p:cNvPr>
            <p:cNvSpPr/>
            <p:nvPr/>
          </p:nvSpPr>
          <p:spPr>
            <a:xfrm>
              <a:off x="6826625" y="3971364"/>
              <a:ext cx="91660" cy="92998"/>
            </a:xfrm>
            <a:prstGeom prst="flowChartConnector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lowchart: Connector 13">
              <a:extLst>
                <a:ext uri="{FF2B5EF4-FFF2-40B4-BE49-F238E27FC236}">
                  <a16:creationId xmlns:a16="http://schemas.microsoft.com/office/drawing/2014/main" id="{44411F82-21E5-40F2-A939-4B73245D3536}"/>
                </a:ext>
              </a:extLst>
            </p:cNvPr>
            <p:cNvSpPr/>
            <p:nvPr/>
          </p:nvSpPr>
          <p:spPr>
            <a:xfrm>
              <a:off x="7155962" y="3971364"/>
              <a:ext cx="96485" cy="87113"/>
            </a:xfrm>
            <a:prstGeom prst="flowChartConnector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Box 4">
                <a:extLst>
                  <a:ext uri="{FF2B5EF4-FFF2-40B4-BE49-F238E27FC236}">
                    <a16:creationId xmlns:a16="http://schemas.microsoft.com/office/drawing/2014/main" id="{D470549B-26EF-4330-8403-85CE53EEE78D}"/>
                  </a:ext>
                </a:extLst>
              </p:cNvPr>
              <p:cNvSpPr txBox="1"/>
              <p:nvPr/>
            </p:nvSpPr>
            <p:spPr>
              <a:xfrm>
                <a:off x="0" y="4491319"/>
                <a:ext cx="8945397" cy="21116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2">
                  <a:lnSpc>
                    <a:spcPts val="3200"/>
                  </a:lnSpc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Λ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0" smtClean="0">
                            <a:latin typeface="Cambria Math" panose="02040503050406030204" pitchFamily="18" charset="0"/>
                          </a:rPr>
                          <m:t>𝐁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⊆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altLang="zh-CN" sz="2400" dirty="0"/>
                  <a:t> with basis </a:t>
                </a:r>
                <a14:m>
                  <m:oMath xmlns:m="http://schemas.openxmlformats.org/officeDocument/2006/math">
                    <m:r>
                      <a:rPr lang="en-US" altLang="zh-CN" sz="2400" b="1" i="0" smtClean="0">
                        <a:latin typeface="Cambria Math" panose="02040503050406030204" pitchFamily="18" charset="0"/>
                      </a:rPr>
                      <m:t>𝐁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lit/>
                      </m:rPr>
                      <a:rPr lang="en-US" altLang="zh-CN" sz="2400" b="0" i="1" smtClean="0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,⋯,</m:t>
                    </m:r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m:rPr>
                        <m:lit/>
                      </m:rPr>
                      <a:rPr lang="en-US" altLang="zh-CN" sz="24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altLang="zh-CN" sz="2400" b="0" dirty="0"/>
              </a:p>
              <a:p>
                <a:pPr lvl="2">
                  <a:lnSpc>
                    <a:spcPts val="3200"/>
                  </a:lnSpc>
                </a:pPr>
                <a:r>
                  <a:rPr lang="en-US" altLang="zh-CN" sz="2400" b="0" dirty="0"/>
                  <a:t> 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400" b="0" i="0" smtClean="0">
                        <a:latin typeface="Cambria Math" panose="02040503050406030204" pitchFamily="18" charset="0"/>
                      </a:rPr>
                      <m:t>Λ</m:t>
                    </m:r>
                    <m:d>
                      <m:d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b="1" i="0" smtClean="0">
                            <a:latin typeface="Cambria Math" panose="02040503050406030204" pitchFamily="18" charset="0"/>
                          </a:rPr>
                          <m:t>𝐁</m:t>
                        </m:r>
                      </m:e>
                    </m:d>
                    <m:r>
                      <a:rPr lang="en-US" altLang="zh-CN" sz="2400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lit/>
                      </m:rPr>
                      <a:rPr lang="en-US" altLang="zh-CN" sz="2400" b="0" i="0" smtClean="0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+⋯+</m:t>
                    </m:r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ℤ</m:t>
                    </m:r>
                    <m:r>
                      <m:rPr>
                        <m:lit/>
                      </m:rPr>
                      <a:rPr lang="en-US" altLang="zh-CN" sz="2400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altLang="zh-CN" sz="2400" dirty="0"/>
              </a:p>
              <a:p>
                <a:pPr marL="1257300" lvl="2" indent="-342900">
                  <a:lnSpc>
                    <a:spcPts val="32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400" dirty="0">
                    <a:solidFill>
                      <a:schemeClr val="accent3">
                        <a:lumMod val="75000"/>
                      </a:schemeClr>
                    </a:solidFill>
                  </a:rPr>
                  <a:t>Important research object in geometric number theory</a:t>
                </a:r>
              </a:p>
              <a:p>
                <a:pPr marL="1257300" lvl="2" indent="-342900">
                  <a:lnSpc>
                    <a:spcPts val="32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400" dirty="0">
                    <a:solidFill>
                      <a:schemeClr val="accent3">
                        <a:lumMod val="75000"/>
                      </a:schemeClr>
                    </a:solidFill>
                  </a:rPr>
                  <a:t>Important applications in cryptography, e.g., </a:t>
                </a:r>
                <a:r>
                  <a:rPr lang="en-US" altLang="zh-CN" sz="2400" dirty="0" err="1">
                    <a:solidFill>
                      <a:schemeClr val="accent3">
                        <a:lumMod val="75000"/>
                      </a:schemeClr>
                    </a:solidFill>
                  </a:rPr>
                  <a:t>pqc</a:t>
                </a:r>
                <a:r>
                  <a:rPr lang="en-US" altLang="zh-CN" sz="2400" dirty="0">
                    <a:solidFill>
                      <a:schemeClr val="accent3">
                        <a:lumMod val="75000"/>
                      </a:schemeClr>
                    </a:solidFill>
                  </a:rPr>
                  <a:t>, FHE</a:t>
                </a:r>
              </a:p>
              <a:p>
                <a:pPr marL="1257300" lvl="2" indent="-342900">
                  <a:lnSpc>
                    <a:spcPts val="3200"/>
                  </a:lnSpc>
                  <a:buFont typeface="Arial" panose="020B0604020202020204" pitchFamily="34" charset="0"/>
                  <a:buChar char="•"/>
                </a:pPr>
                <a:endParaRPr lang="en-US" altLang="zh-CN" sz="2400" dirty="0"/>
              </a:p>
            </p:txBody>
          </p:sp>
        </mc:Choice>
        <mc:Fallback>
          <p:sp>
            <p:nvSpPr>
              <p:cNvPr id="22" name="TextBox 4">
                <a:extLst>
                  <a:ext uri="{FF2B5EF4-FFF2-40B4-BE49-F238E27FC236}">
                    <a16:creationId xmlns:a16="http://schemas.microsoft.com/office/drawing/2014/main" id="{D470549B-26EF-4330-8403-85CE53EEE7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4491319"/>
                <a:ext cx="8945397" cy="2111604"/>
              </a:xfrm>
              <a:prstGeom prst="rect">
                <a:avLst/>
              </a:prstGeom>
              <a:blipFill>
                <a:blip r:embed="rId7"/>
                <a:stretch>
                  <a:fillRect t="-173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90489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687B81A7-A3E9-4894-9916-9E6DE5401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Discrete Gaussian Distribution over Lattice</a:t>
            </a:r>
            <a:endParaRPr lang="zh-CN" altLang="en-US" sz="32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9D85D52-3850-478D-BBDF-4F0DF453D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6</a:t>
            </a:fld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8EE5236-4FB3-44A2-91E3-87F11B820491}"/>
                  </a:ext>
                </a:extLst>
              </p:cNvPr>
              <p:cNvSpPr txBox="1"/>
              <p:nvPr/>
            </p:nvSpPr>
            <p:spPr>
              <a:xfrm>
                <a:off x="0" y="1146103"/>
                <a:ext cx="12192000" cy="67941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3200" dirty="0">
                    <a:solidFill>
                      <a:schemeClr val="accent3">
                        <a:lumMod val="75000"/>
                      </a:schemeClr>
                    </a:solidFill>
                  </a:rPr>
                  <a:t>Discrete Gaussian Distribution over lattice</a:t>
                </a:r>
              </a:p>
              <a:p>
                <a:pPr lvl="2">
                  <a:lnSpc>
                    <a:spcPct val="150000"/>
                  </a:lnSpc>
                </a:pPr>
                <a:r>
                  <a:rPr lang="en-US" altLang="zh-CN" sz="2800" dirty="0">
                    <a:solidFill>
                      <a:schemeClr val="tx1"/>
                    </a:solidFill>
                  </a:rPr>
                  <a:t>Gaussian distribution with deviation </a:t>
                </a:r>
                <a14:m>
                  <m:oMath xmlns:m="http://schemas.openxmlformats.org/officeDocument/2006/math">
                    <m:r>
                      <a:rPr lang="en-US" altLang="zh-CN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endParaRPr lang="en-US" altLang="zh-CN" sz="2800" dirty="0">
                  <a:solidFill>
                    <a:schemeClr val="tx1"/>
                  </a:solidFill>
                </a:endParaRPr>
              </a:p>
              <a:p>
                <a:pPr lvl="2">
                  <a:lnSpc>
                    <a:spcPct val="150000"/>
                  </a:lnSpc>
                </a:pPr>
                <a:r>
                  <a:rPr lang="en-US" altLang="zh-CN" sz="2800" dirty="0">
                    <a:solidFill>
                      <a:schemeClr val="tx1"/>
                    </a:solidFill>
                  </a:rPr>
                  <a:t>But support restricted to point over lattice </a:t>
                </a:r>
              </a:p>
              <a:p>
                <a:pPr lvl="2">
                  <a:lnSpc>
                    <a:spcPct val="150000"/>
                  </a:lnSpc>
                </a:pPr>
                <a:endParaRPr lang="en-US" altLang="zh-CN" sz="2800" dirty="0">
                  <a:solidFill>
                    <a:schemeClr val="tx1"/>
                  </a:solidFill>
                </a:endParaRPr>
              </a:p>
              <a:p>
                <a:pPr lvl="2">
                  <a:lnSpc>
                    <a:spcPct val="150000"/>
                  </a:lnSpc>
                </a:pPr>
                <a:r>
                  <a:rPr lang="en-US" altLang="zh-CN" sz="2800" dirty="0">
                    <a:solidFill>
                      <a:schemeClr val="tx1"/>
                    </a:solidFill>
                  </a:rPr>
                  <a:t>More</a:t>
                </a:r>
                <a:r>
                  <a:rPr lang="en-US" altLang="zh-CN" sz="2800" dirty="0"/>
                  <a:t> formally,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2800" b="0" i="0" smtClean="0">
                            <a:latin typeface="Cambria Math" panose="02040503050406030204" pitchFamily="18" charset="0"/>
                          </a:rPr>
                          <m:t>Λ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sub>
                    </m:sSub>
                  </m:oMath>
                </a14:m>
                <a:r>
                  <a:rPr lang="en-US" altLang="zh-CN" sz="2800" dirty="0"/>
                  <a:t> with mass function</a:t>
                </a:r>
              </a:p>
              <a:p>
                <a:pPr lvl="2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sub>
                      </m:sSub>
                      <m:d>
                        <m:d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  <m:f>
                            <m:fPr>
                              <m:type m:val="lin"/>
                              <m:ctrlP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altLang="zh-CN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altLang="zh-CN" sz="28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sSup>
                                <m:sSupPr>
                                  <m:ctrlPr>
                                    <a:rPr lang="en-US" altLang="zh-CN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800" b="0" i="1" smtClean="0"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altLang="zh-CN" sz="28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sup>
                      </m:sSup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;</m:t>
                      </m:r>
                    </m:oMath>
                  </m:oMathPara>
                </a14:m>
                <a:endParaRPr lang="en-US" altLang="zh-CN" sz="2800" dirty="0"/>
              </a:p>
              <a:p>
                <a:pPr lvl="2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CN" sz="2800" b="0" i="0" smtClean="0">
                              <a:latin typeface="Cambria Math" panose="02040503050406030204" pitchFamily="18" charset="0"/>
                            </a:rPr>
                            <m:t>Λ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sub>
                      </m:sSub>
                      <m:d>
                        <m:d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sub>
                          </m:sSub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sSub>
                            <m:sSub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sub>
                          </m:sSub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altLang="zh-CN" sz="2800" b="0" i="0" smtClean="0">
                              <a:latin typeface="Cambria Math" panose="02040503050406030204" pitchFamily="18" charset="0"/>
                            </a:rPr>
                            <m:t>Λ</m:t>
                          </m:r>
                          <m:r>
                            <a:rPr lang="en-US" altLang="zh-CN" sz="2800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</a:rPr>
                        <m:t>∈</m:t>
                      </m:r>
                      <m:r>
                        <m:rPr>
                          <m:sty m:val="p"/>
                        </m:rPr>
                        <a:rPr lang="en-US" altLang="zh-CN" sz="2800" b="0" i="0" smtClean="0">
                          <a:latin typeface="Cambria Math" panose="02040503050406030204" pitchFamily="18" charset="0"/>
                        </a:rPr>
                        <m:t>Λ</m:t>
                      </m:r>
                      <m:r>
                        <a:rPr lang="en-US" altLang="zh-CN" sz="2800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en-US" altLang="zh-CN" sz="2800" dirty="0"/>
              </a:p>
              <a:p>
                <a:pPr lvl="2">
                  <a:lnSpc>
                    <a:spcPct val="150000"/>
                  </a:lnSpc>
                </a:pPr>
                <a:endParaRPr lang="en-US" altLang="zh-CN" sz="2800" dirty="0"/>
              </a:p>
              <a:p>
                <a:pPr lvl="1">
                  <a:lnSpc>
                    <a:spcPct val="150000"/>
                  </a:lnSpc>
                </a:pPr>
                <a:r>
                  <a:rPr lang="en-US" altLang="zh-CN" sz="2800" dirty="0">
                    <a:solidFill>
                      <a:schemeClr val="tx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8EE5236-4FB3-44A2-91E3-87F11B8204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146103"/>
                <a:ext cx="12192000" cy="679416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2">
            <a:extLst>
              <a:ext uri="{FF2B5EF4-FFF2-40B4-BE49-F238E27FC236}">
                <a16:creationId xmlns:a16="http://schemas.microsoft.com/office/drawing/2014/main" id="{0E7C4469-D705-4617-80F3-BB9242C271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800" y="3311785"/>
            <a:ext cx="4255770" cy="3196590"/>
          </a:xfrm>
          <a:prstGeom prst="rect">
            <a:avLst/>
          </a:prstGeom>
        </p:spPr>
      </p:pic>
      <p:pic>
        <p:nvPicPr>
          <p:cNvPr id="11" name="Picture 12">
            <a:extLst>
              <a:ext uri="{FF2B5EF4-FFF2-40B4-BE49-F238E27FC236}">
                <a16:creationId xmlns:a16="http://schemas.microsoft.com/office/drawing/2014/main" id="{03981118-966E-4BFF-B20C-F9F08BA265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609" y="1535858"/>
            <a:ext cx="2728452" cy="1649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202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687B81A7-A3E9-4894-9916-9E6DE5401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Our Focus: LHL for Discrete Gaussian over Lattice</a:t>
            </a:r>
            <a:endParaRPr lang="zh-CN" altLang="en-US" sz="32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9D85D52-3850-478D-BBDF-4F0DF453D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7</a:t>
            </a:fld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8EE5236-4FB3-44A2-91E3-87F11B820491}"/>
                  </a:ext>
                </a:extLst>
              </p:cNvPr>
              <p:cNvSpPr txBox="1"/>
              <p:nvPr/>
            </p:nvSpPr>
            <p:spPr>
              <a:xfrm>
                <a:off x="0" y="1063352"/>
                <a:ext cx="12192000" cy="51015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3200" dirty="0">
                    <a:solidFill>
                      <a:schemeClr val="accent3">
                        <a:lumMod val="75000"/>
                      </a:schemeClr>
                    </a:solidFill>
                  </a:rPr>
                  <a:t>LHL for Discrete Gaussian over Lattice</a:t>
                </a:r>
              </a:p>
              <a:p>
                <a:pPr marL="1371600" lvl="2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800" dirty="0"/>
                  <a:t>What </a:t>
                </a:r>
                <a:r>
                  <a:rPr lang="en-US" altLang="zh-CN" sz="2800" dirty="0">
                    <a:solidFill>
                      <a:schemeClr val="accent3">
                        <a:lumMod val="75000"/>
                      </a:schemeClr>
                    </a:solidFill>
                  </a:rPr>
                  <a:t>if the source we need is discrete Gaussian </a:t>
                </a:r>
                <a:r>
                  <a:rPr lang="en-US" altLang="zh-CN" sz="2800" dirty="0"/>
                  <a:t>over lattice?</a:t>
                </a:r>
              </a:p>
              <a:p>
                <a:pPr lvl="3">
                  <a:lnSpc>
                    <a:spcPct val="150000"/>
                  </a:lnSpc>
                </a:pPr>
                <a:r>
                  <a:rPr lang="en-US" altLang="zh-CN" sz="2800" dirty="0"/>
                  <a:t>Target: Show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en-US" altLang="zh-CN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acc>
                        <m:r>
                          <a:rPr lang="en-US" altLang="zh-CN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d>
                          <m:dPr>
                            <m:begChr m:val="⟨"/>
                            <m:endChr m:val="⟩"/>
                            <m:ctrlPr>
                              <a:rPr lang="en-US" altLang="zh-CN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⃗"/>
                                <m:ctrlP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</m:acc>
                            <m:r>
                              <a:rPr lang="en-US" altLang="zh-CN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acc>
                              <m:accPr>
                                <m:chr m:val="⃗"/>
                                <m:ctrlP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acc>
                          </m:e>
                        </m:d>
                        <m:r>
                          <a:rPr lang="en-US" altLang="zh-CN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𝑚𝑜𝑑</m:t>
                        </m:r>
                        <m:r>
                          <a:rPr lang="en-US" altLang="zh-CN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</m:d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≈</m:t>
                    </m:r>
                    <m:d>
                      <m:d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en-US" altLang="zh-CN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8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acc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  <m:r>
                      <a:rPr lang="en-US" altLang="zh-CN" sz="2800" b="0" i="0" smtClean="0">
                        <a:latin typeface="Cambria Math" panose="02040503050406030204" pitchFamily="18" charset="0"/>
                      </a:rPr>
                      <m:t>,</m:t>
                    </m:r>
                    <m:acc>
                      <m:accPr>
                        <m:chr m:val="⃗"/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acc>
                    <m:groupChr>
                      <m:groupChrPr>
                        <m:chr m:val="←"/>
                        <m:vertJc m:val="bot"/>
                        <m:ctrlPr>
                          <a:rPr lang="en-US" altLang="zh-CN" sz="2800" i="1" smtClean="0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$</m:t>
                        </m:r>
                      </m:e>
                    </m:groupChr>
                    <m:sSubSup>
                      <m:sSubSupPr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zh-CN" altLang="en-US" sz="2800" i="1" smtClean="0">
                            <a:latin typeface="Cambria Math" panose="02040503050406030204" pitchFamily="18" charset="0"/>
                          </a:rPr>
                          <m:t>𝕄</m:t>
                        </m:r>
                      </m:e>
                      <m:sub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  <m:sup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, </m:t>
                    </m:r>
                    <m:acc>
                      <m:accPr>
                        <m:chr m:val="⃗"/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acc>
                    <m:r>
                      <a:rPr lang="en-US" altLang="zh-CN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sSub>
                      <m:sSub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2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Λ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sub>
                    </m:sSub>
                    <m:r>
                      <a:rPr lang="en-US" altLang="zh-CN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⊆</m:t>
                    </m:r>
                    <m:sSup>
                      <m:sSup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zh-CN" altLang="en-US" sz="2800" i="1">
                            <a:latin typeface="Cambria Math" panose="02040503050406030204" pitchFamily="18" charset="0"/>
                          </a:rPr>
                          <m:t>𝕄</m:t>
                        </m:r>
                      </m:e>
                      <m:sup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p>
                    </m:sSup>
                  </m:oMath>
                </a14:m>
                <a:endParaRPr lang="en-US" altLang="zh-CN" sz="2800" dirty="0"/>
              </a:p>
              <a:p>
                <a:pPr marL="1371600" lvl="2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800" dirty="0"/>
                  <a:t>Existing results</a:t>
                </a:r>
              </a:p>
              <a:p>
                <a:pPr lvl="3">
                  <a:lnSpc>
                    <a:spcPct val="150000"/>
                  </a:lnSpc>
                </a:pPr>
                <a:r>
                  <a:rPr lang="en-US" altLang="zh-CN" sz="2800" b="0" dirty="0"/>
                  <a:t>Case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800" b="0" i="0" smtClean="0">
                        <a:latin typeface="Cambria Math" panose="02040503050406030204" pitchFamily="18" charset="0"/>
                      </a:rPr>
                      <m:t>Λ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zh-CN" altLang="en-US" sz="2800" i="1">
                            <a:latin typeface="Cambria Math" panose="02040503050406030204" pitchFamily="18" charset="0"/>
                          </a:rPr>
                          <m:t>𝕄</m:t>
                        </m:r>
                      </m:e>
                      <m:sup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ℤ</m:t>
                        </m:r>
                      </m:e>
                      <m:sup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</m:oMath>
                </a14:m>
                <a:r>
                  <a:rPr lang="en-US" altLang="zh-CN" sz="2800" dirty="0"/>
                  <a:t> [Gentry Peikert Vaikuntanathan’08]: </a:t>
                </a:r>
              </a:p>
              <a:p>
                <a:pPr lvl="3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altLang="zh-CN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&gt;2</m:t>
                      </m:r>
                      <m:func>
                        <m:funcPr>
                          <m:ctrlPr>
                            <a:rPr lang="en-US" altLang="zh-CN" sz="28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2800" b="0" i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altLang="zh-CN" sz="28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</m:func>
                      <m:r>
                        <a:rPr lang="en-US" altLang="zh-CN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altLang="zh-CN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𝜎</m:t>
                      </m:r>
                      <m:r>
                        <a:rPr lang="en-US" altLang="zh-CN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≥</m:t>
                      </m:r>
                      <m:sSub>
                        <m:sSubPr>
                          <m:ctrlPr>
                            <a:rPr lang="en-US" altLang="zh-CN" sz="28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8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zh-CN" altLang="en-US" sz="28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𝜖</m:t>
                          </m:r>
                        </m:sub>
                      </m:sSub>
                      <m:d>
                        <m:dPr>
                          <m:ctrlPr>
                            <a:rPr lang="en-US" altLang="zh-CN" sz="28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CN" sz="2800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2800" b="0" i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Λ</m:t>
                              </m:r>
                            </m:e>
                            <m:sup>
                              <m:r>
                                <a:rPr lang="en-US" altLang="zh-CN" sz="2800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⊥</m:t>
                              </m:r>
                            </m:sup>
                          </m:sSup>
                          <m:d>
                            <m:dPr>
                              <m:ctrlPr>
                                <a:rPr lang="en-US" altLang="zh-CN" sz="2800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⃗"/>
                                  <m:ctrlPr>
                                    <a:rPr lang="en-US" altLang="zh-CN" sz="2800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800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</m:acc>
                            </m:e>
                          </m:d>
                        </m:e>
                      </m:d>
                      <m:r>
                        <a:rPr lang="en-US" altLang="zh-CN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≈</m:t>
                      </m:r>
                      <m:r>
                        <a:rPr lang="en-US" altLang="zh-CN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en-US" altLang="zh-CN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ad>
                        <m:radPr>
                          <m:degHide m:val="on"/>
                          <m:ctrlPr>
                            <a:rPr lang="en-US" altLang="zh-CN" sz="28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unc>
                            <m:funcPr>
                              <m:ctrlPr>
                                <a:rPr lang="en-US" altLang="zh-CN" sz="2800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altLang="zh-CN" sz="2800" b="0" i="0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altLang="zh-CN" sz="2800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</m:func>
                        </m:e>
                      </m:rad>
                      <m:r>
                        <a:rPr lang="en-US" altLang="zh-CN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CN" sz="2800" dirty="0">
                  <a:solidFill>
                    <a:srgbClr val="0070C0"/>
                  </a:solidFill>
                </a:endParaRPr>
              </a:p>
              <a:p>
                <a:pPr lvl="2">
                  <a:lnSpc>
                    <a:spcPct val="150000"/>
                  </a:lnSpc>
                </a:pPr>
                <a:endParaRPr lang="en-US" altLang="zh-CN" sz="2800" dirty="0"/>
              </a:p>
            </p:txBody>
          </p:sp>
        </mc:Choice>
        <mc:Fallback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8EE5236-4FB3-44A2-91E3-87F11B8204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063352"/>
                <a:ext cx="12192000" cy="510152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84616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687B81A7-A3E9-4894-9916-9E6DE5401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Our Focus: LHL for Discrete Gaussian over Lattice</a:t>
            </a:r>
            <a:endParaRPr lang="zh-CN" altLang="en-US" sz="32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9D85D52-3850-478D-BBDF-4F0DF453D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8</a:t>
            </a:fld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8EE5236-4FB3-44A2-91E3-87F11B820491}"/>
                  </a:ext>
                </a:extLst>
              </p:cNvPr>
              <p:cNvSpPr txBox="1"/>
              <p:nvPr/>
            </p:nvSpPr>
            <p:spPr>
              <a:xfrm>
                <a:off x="0" y="1063352"/>
                <a:ext cx="12192000" cy="52612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3200" dirty="0">
                    <a:solidFill>
                      <a:schemeClr val="accent3">
                        <a:lumMod val="75000"/>
                      </a:schemeClr>
                    </a:solidFill>
                  </a:rPr>
                  <a:t>LHL for Discrete Gaussian over Lattice</a:t>
                </a:r>
                <a:endParaRPr lang="en-US" altLang="zh-CN" sz="2800" dirty="0"/>
              </a:p>
              <a:p>
                <a:pPr marL="1371600" lvl="2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800" dirty="0"/>
                  <a:t>Existing results</a:t>
                </a:r>
              </a:p>
              <a:p>
                <a:pPr lvl="3">
                  <a:lnSpc>
                    <a:spcPct val="150000"/>
                  </a:lnSpc>
                </a:pPr>
                <a:r>
                  <a:rPr lang="en-US" altLang="zh-CN" sz="2600" b="0" dirty="0"/>
                  <a:t>Case </a:t>
                </a:r>
                <a14:m>
                  <m:oMath xmlns:m="http://schemas.openxmlformats.org/officeDocument/2006/math">
                    <m:r>
                      <a:rPr lang="zh-CN" altLang="en-US" sz="2400" i="1">
                        <a:latin typeface="Cambria Math" panose="02040503050406030204" pitchFamily="18" charset="0"/>
                      </a:rPr>
                      <m:t>𝕄</m:t>
                    </m:r>
                    <m:r>
                      <a:rPr lang="en-US" altLang="zh-CN" sz="2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600" i="1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altLang="zh-CN" sz="2600" b="0" i="0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m:rPr>
                        <m:sty m:val="p"/>
                      </m:rPr>
                      <a:rPr lang="en-US" altLang="zh-CN" sz="2600" b="0" i="0" smtClean="0">
                        <a:latin typeface="Cambria Math" panose="02040503050406030204" pitchFamily="18" charset="0"/>
                      </a:rPr>
                      <m:t>Λ</m:t>
                    </m:r>
                    <m:r>
                      <a:rPr lang="en-US" altLang="zh-CN" sz="26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sz="2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600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  <m:r>
                          <a:rPr lang="en-US" altLang="zh-CN" sz="26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6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altLang="zh-CN" sz="26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altLang="zh-CN" sz="26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  <m:r>
                      <a:rPr lang="en-US" altLang="zh-CN" sz="2600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zh-CN" sz="26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600" b="0" i="1" dirty="0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US" altLang="zh-CN" sz="2600" dirty="0"/>
                  <a:t> a cyclotomic ring with degree </a:t>
                </a:r>
                <a14:m>
                  <m:oMath xmlns:m="http://schemas.openxmlformats.org/officeDocument/2006/math">
                    <m:r>
                      <a:rPr lang="en-US" altLang="zh-CN" sz="26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zh-CN" sz="2600" dirty="0"/>
                  <a:t> [</a:t>
                </a:r>
                <a:r>
                  <a:rPr lang="en-US" altLang="zh-CN" sz="2600" dirty="0" err="1"/>
                  <a:t>Lyubashevsky</a:t>
                </a:r>
                <a:r>
                  <a:rPr lang="en-US" altLang="zh-CN" sz="2600" dirty="0"/>
                  <a:t> Peikert Regev’13]: </a:t>
                </a: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zh-C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acc>
                    <m:r>
                      <a:rPr lang="en-US" altLang="zh-CN" sz="3200" b="0" i="1" dirty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CN" sz="3200" b="0" i="1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3200" b="0" i="1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1,</m:t>
                        </m:r>
                        <m:sSup>
                          <m:sSupPr>
                            <m:ctrlPr>
                              <a:rPr lang="en-US" altLang="zh-CN" sz="3200" b="0" i="1" dirty="0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⃗"/>
                                <m:ctrlPr>
                                  <a:rPr lang="en-US" altLang="zh-CN" sz="3200" b="0" i="1" dirty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3200" b="0" i="1" dirty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</m:acc>
                          </m:e>
                          <m:sup>
                            <m:r>
                              <a:rPr lang="en-US" altLang="zh-CN" sz="3200" b="0" i="1" dirty="0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US" altLang="zh-CN" sz="3200" b="0" i="1" dirty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altLang="zh-CN" sz="2800" i="1" dirty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⃗"/>
                            <m:ctrlPr>
                              <a:rPr lang="en-US" altLang="zh-CN" sz="2800" i="1" dirty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800" i="1" dirty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acc>
                      </m:e>
                      <m:sup>
                        <m:r>
                          <a:rPr lang="en-US" altLang="zh-CN" sz="2800" i="1" dirty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altLang="zh-CN" sz="2800" dirty="0">
                    <a:solidFill>
                      <a:srgbClr val="0070C0"/>
                    </a:solidFill>
                  </a:rPr>
                  <a:t> uniformly at random, </a:t>
                </a: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zh-CN" sz="28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 altLang="zh-CN" sz="28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en-US" altLang="zh-CN" sz="2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zh-CN" altLang="en-US" sz="2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𝜖</m:t>
                        </m:r>
                      </m:sub>
                    </m:sSub>
                    <m:d>
                      <m:dPr>
                        <m:ctrlPr>
                          <a:rPr lang="en-US" altLang="zh-CN" sz="2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sz="28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altLang="zh-CN" sz="280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p>
                            <m:r>
                              <a:rPr lang="en-US" altLang="zh-CN" sz="28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⊥</m:t>
                            </m:r>
                          </m:sup>
                        </m:sSup>
                        <m:d>
                          <m:dPr>
                            <m:ctrlPr>
                              <a:rPr lang="en-US" altLang="zh-CN" sz="2800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⃗"/>
                                <m:ctrlPr>
                                  <a:rPr lang="en-US" altLang="zh-CN" sz="2800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2800" i="1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</m:acc>
                          </m:e>
                        </m:d>
                      </m:e>
                    </m:d>
                    <m:r>
                      <a:rPr lang="en-US" altLang="zh-CN" sz="28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≈</m:t>
                    </m:r>
                    <m:r>
                      <a:rPr lang="en-US" altLang="zh-CN" sz="28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altLang="zh-C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sSup>
                          <m:sSupPr>
                            <m:ctrlPr>
                              <a:rPr lang="en-US" altLang="zh-CN" sz="28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8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p>
                            <m:d>
                              <m:dPr>
                                <m:ctrlPr>
                                  <a:rPr lang="en-US" altLang="zh-CN" sz="2800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altLang="zh-CN" sz="2800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altLang="zh-CN" sz="2800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altLang="zh-CN" sz="2800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den>
                                </m:f>
                                <m:r>
                                  <a:rPr lang="en-US" altLang="zh-CN" sz="2800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en-US" altLang="zh-CN" sz="2800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altLang="zh-CN" sz="2800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altLang="zh-CN" sz="2800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𝑛𝑚</m:t>
                                    </m:r>
                                  </m:den>
                                </m:f>
                              </m:e>
                            </m:d>
                          </m:sup>
                        </m:sSup>
                      </m:e>
                    </m:d>
                  </m:oMath>
                </a14:m>
                <a:r>
                  <a:rPr lang="en-US" altLang="zh-CN" sz="2800" dirty="0">
                    <a:solidFill>
                      <a:srgbClr val="0070C0"/>
                    </a:solidFill>
                  </a:rPr>
                  <a:t>.</a:t>
                </a:r>
                <a:endParaRPr lang="en-US" altLang="zh-CN" sz="3200" dirty="0">
                  <a:solidFill>
                    <a:schemeClr val="accent3">
                      <a:lumMod val="75000"/>
                    </a:schemeClr>
                  </a:solidFill>
                </a:endParaRPr>
              </a:p>
              <a:p>
                <a:pPr lvl="2" algn="ctr">
                  <a:lnSpc>
                    <a:spcPct val="150000"/>
                  </a:lnSpc>
                </a:pPr>
                <a:r>
                  <a:rPr lang="en-US" altLang="zh-CN" sz="3200" dirty="0">
                    <a:solidFill>
                      <a:schemeClr val="accent3">
                        <a:lumMod val="75000"/>
                      </a:schemeClr>
                    </a:solidFill>
                  </a:rPr>
                  <a:t>Is it inherent to require </a:t>
                </a:r>
                <a14:m>
                  <m:oMath xmlns:m="http://schemas.openxmlformats.org/officeDocument/2006/math">
                    <m:r>
                      <a:rPr lang="en-US" altLang="zh-CN" sz="3200" b="0" i="1" smtClean="0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 altLang="zh-CN" sz="3200" b="0" i="1" smtClean="0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en-US" altLang="zh-CN" sz="3200" i="1">
                            <a:solidFill>
                              <a:schemeClr val="accent3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3200" i="1">
                            <a:solidFill>
                              <a:schemeClr val="accent3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zh-CN" altLang="en-US" sz="3200" i="1">
                            <a:solidFill>
                              <a:schemeClr val="accent3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𝜖</m:t>
                        </m:r>
                      </m:sub>
                    </m:sSub>
                    <m:d>
                      <m:dPr>
                        <m:ctrlPr>
                          <a:rPr lang="en-US" altLang="zh-CN" sz="3200" i="1">
                            <a:solidFill>
                              <a:schemeClr val="accent3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sz="3200" i="1">
                                <a:solidFill>
                                  <a:schemeClr val="accent3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altLang="zh-CN" sz="3200">
                                <a:solidFill>
                                  <a:schemeClr val="accent3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p>
                            <m:r>
                              <a:rPr lang="en-US" altLang="zh-CN" sz="3200" i="1">
                                <a:solidFill>
                                  <a:schemeClr val="accent3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⊥</m:t>
                            </m:r>
                          </m:sup>
                        </m:sSup>
                        <m:d>
                          <m:dPr>
                            <m:ctrlPr>
                              <a:rPr lang="en-US" altLang="zh-CN" sz="3200" i="1">
                                <a:solidFill>
                                  <a:schemeClr val="accent3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⃗"/>
                                <m:ctrlPr>
                                  <a:rPr lang="en-US" altLang="zh-CN" sz="3200" i="1">
                                    <a:solidFill>
                                      <a:schemeClr val="accent3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3200" i="1">
                                    <a:solidFill>
                                      <a:schemeClr val="accent3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</m:acc>
                          </m:e>
                        </m:d>
                      </m:e>
                    </m:d>
                    <m:r>
                      <a:rPr lang="en-US" altLang="zh-CN" sz="3200" b="0" i="0" smtClean="0">
                        <a:solidFill>
                          <a:schemeClr val="accent3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en-US" altLang="zh-CN" sz="3200" dirty="0">
                  <a:solidFill>
                    <a:srgbClr val="0070C0"/>
                  </a:solidFill>
                </a:endParaRPr>
              </a:p>
            </p:txBody>
          </p:sp>
        </mc:Choice>
        <mc:Fallback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8EE5236-4FB3-44A2-91E3-87F11B8204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063352"/>
                <a:ext cx="12192000" cy="5261248"/>
              </a:xfrm>
              <a:prstGeom prst="rect">
                <a:avLst/>
              </a:prstGeom>
              <a:blipFill>
                <a:blip r:embed="rId3"/>
                <a:stretch>
                  <a:fillRect b="-196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24200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687B81A7-A3E9-4894-9916-9E6DE5401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Our Focus: LHL for Discrete Gaussian over Lattice</a:t>
            </a:r>
            <a:endParaRPr lang="zh-CN" altLang="en-US" sz="32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9D85D52-3850-478D-BBDF-4F0DF453D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D1EC8-6F57-41A7-99F1-FEDB2874BA2B}" type="slidenum">
              <a:rPr lang="zh-CN" altLang="en-US" smtClean="0"/>
              <a:t>9</a:t>
            </a:fld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8EE5236-4FB3-44A2-91E3-87F11B820491}"/>
                  </a:ext>
                </a:extLst>
              </p:cNvPr>
              <p:cNvSpPr txBox="1"/>
              <p:nvPr/>
            </p:nvSpPr>
            <p:spPr>
              <a:xfrm>
                <a:off x="0" y="1063352"/>
                <a:ext cx="12192000" cy="54487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3200" dirty="0">
                    <a:solidFill>
                      <a:schemeClr val="accent3">
                        <a:lumMod val="75000"/>
                      </a:schemeClr>
                    </a:solidFill>
                  </a:rPr>
                  <a:t>LHL for Discrete Gaussian over Lattice</a:t>
                </a:r>
                <a:endParaRPr lang="en-US" altLang="zh-CN" sz="2800" dirty="0"/>
              </a:p>
              <a:p>
                <a:pPr marL="1371600" lvl="2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800" dirty="0"/>
                  <a:t>Existing results</a:t>
                </a:r>
              </a:p>
              <a:p>
                <a:pPr lvl="3">
                  <a:lnSpc>
                    <a:spcPct val="150000"/>
                  </a:lnSpc>
                </a:pPr>
                <a:r>
                  <a:rPr lang="en-US" altLang="zh-CN" sz="2800" b="0" dirty="0"/>
                  <a:t>If we further consider source leakage? </a:t>
                </a:r>
              </a:p>
              <a:p>
                <a:pPr lvl="3">
                  <a:lnSpc>
                    <a:spcPct val="150000"/>
                  </a:lnSpc>
                </a:pPr>
                <a:r>
                  <a:rPr lang="en-US" altLang="zh-CN" sz="2800" dirty="0"/>
                  <a:t>  i.e., show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en-US" altLang="zh-CN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acc>
                        <m:r>
                          <a:rPr lang="en-US" altLang="zh-CN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d>
                          <m:dPr>
                            <m:begChr m:val="⟨"/>
                            <m:endChr m:val="⟩"/>
                            <m:ctrlPr>
                              <a:rPr lang="en-US" altLang="zh-CN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⃗"/>
                                <m:ctrlP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</m:acc>
                            <m:r>
                              <a:rPr lang="en-US" altLang="zh-CN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acc>
                              <m:accPr>
                                <m:chr m:val="⃗"/>
                                <m:ctrlP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2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acc>
                          </m:e>
                        </m:d>
                        <m:r>
                          <a:rPr lang="en-US" altLang="zh-CN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CN" sz="28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mod</m:t>
                        </m:r>
                        <m:r>
                          <a:rPr lang="en-US" altLang="zh-CN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  <m:r>
                          <a:rPr lang="en-US" altLang="zh-CN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𝑎𝑢𝑥</m:t>
                        </m:r>
                        <m:r>
                          <a:rPr lang="en-US" altLang="zh-CN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acc>
                          <m:accPr>
                            <m:chr m:val="⃗"/>
                            <m:ctrlPr>
                              <a:rPr lang="en-US" altLang="zh-CN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</m:acc>
                        <m:r>
                          <a:rPr lang="en-US" altLang="zh-CN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≈</m:t>
                    </m:r>
                    <m:d>
                      <m:d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en-US" altLang="zh-CN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8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acc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𝑎𝑢𝑥</m:t>
                        </m:r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(</m:t>
                        </m:r>
                        <m:acc>
                          <m:accPr>
                            <m:chr m:val="⃗"/>
                            <m:ctrlPr>
                              <a:rPr lang="en-US" altLang="zh-CN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8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</m:acc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</m:oMath>
                </a14:m>
                <a:r>
                  <a:rPr lang="en-US" altLang="zh-CN" sz="2800" dirty="0"/>
                  <a:t>, </a:t>
                </a:r>
                <a14:m>
                  <m:oMath xmlns:m="http://schemas.openxmlformats.org/officeDocument/2006/math">
                    <m:r>
                      <a:rPr lang="en-US" altLang="zh-CN" sz="2800" i="1">
                        <a:latin typeface="Cambria Math" panose="02040503050406030204" pitchFamily="18" charset="0"/>
                      </a:rPr>
                      <m:t>𝑎𝑢𝑥</m:t>
                    </m:r>
                    <m:r>
                      <a:rPr lang="en-US" altLang="zh-CN" sz="2800" i="1"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⃗"/>
                        <m:ctrlPr>
                          <a:rPr lang="en-US" altLang="zh-CN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8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acc>
                    <m:r>
                      <a:rPr lang="en-US" altLang="zh-CN" sz="28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2800" dirty="0"/>
                  <a:t> is leakage of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zh-CN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acc>
                  </m:oMath>
                </a14:m>
                <a:r>
                  <a:rPr lang="en-US" altLang="zh-CN" sz="2800" dirty="0"/>
                  <a:t>. </a:t>
                </a:r>
              </a:p>
              <a:p>
                <a:pPr lvl="2" algn="ctr">
                  <a:lnSpc>
                    <a:spcPct val="150000"/>
                  </a:lnSpc>
                </a:pPr>
                <a:r>
                  <a:rPr lang="en-US" altLang="zh-CN" sz="2800" dirty="0">
                    <a:solidFill>
                      <a:srgbClr val="0070C0"/>
                    </a:solidFill>
                  </a:rPr>
                  <a:t>[GPV08,LPR13] can not handle this case</a:t>
                </a:r>
              </a:p>
              <a:p>
                <a:pPr lvl="2" algn="ctr">
                  <a:lnSpc>
                    <a:spcPct val="150000"/>
                  </a:lnSpc>
                </a:pPr>
                <a:r>
                  <a:rPr lang="en-US" altLang="zh-CN" sz="3200" dirty="0">
                    <a:solidFill>
                      <a:schemeClr val="accent3">
                        <a:lumMod val="75000"/>
                      </a:schemeClr>
                    </a:solidFill>
                  </a:rPr>
                  <a:t>Can we show a LHL for discrete Gaussian even handle the source leakage ?</a:t>
                </a: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8EE5236-4FB3-44A2-91E3-87F11B8204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063352"/>
                <a:ext cx="12192000" cy="5448736"/>
              </a:xfrm>
              <a:prstGeom prst="rect">
                <a:avLst/>
              </a:prstGeom>
              <a:blipFill>
                <a:blip r:embed="rId3"/>
                <a:stretch>
                  <a:fillRect b="-268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67383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177e98ad-1ab0-4991-b7e8-761cc9e9e2e8&quot;,&quot;Name&quot;:&quot;极简9&quot;,&quot;Kind&quot;:&quot;Custom&quot;,&quot;OldGuidesSetting&quot;:{&quot;HeaderHeight&quot;:11.0,&quot;FooterHeight&quot;:4.0,&quot;SideMargin&quot;:4.0,&quot;TopMargin&quot;:0.0,&quot;BottomMargin&quot;:0.0,&quot;IntervalMargin&quot;:0.0}}"/>
</p:tagLst>
</file>

<file path=ppt/theme/theme1.xml><?xml version="1.0" encoding="utf-8"?>
<a:theme xmlns:a="http://schemas.openxmlformats.org/drawingml/2006/main" name="Office 主题​​">
  <a:themeElements>
    <a:clrScheme name="SJTUB">
      <a:dk1>
        <a:srgbClr val="000000"/>
      </a:dk1>
      <a:lt1>
        <a:srgbClr val="FFFFFF"/>
      </a:lt1>
      <a:dk2>
        <a:srgbClr val="BD9F68"/>
      </a:dk2>
      <a:lt2>
        <a:srgbClr val="B5B5B6"/>
      </a:lt2>
      <a:accent1>
        <a:srgbClr val="004098"/>
      </a:accent1>
      <a:accent2>
        <a:srgbClr val="0086D1"/>
      </a:accent2>
      <a:accent3>
        <a:srgbClr val="F08300"/>
      </a:accent3>
      <a:accent4>
        <a:srgbClr val="FDD000"/>
      </a:accent4>
      <a:accent5>
        <a:srgbClr val="338D27"/>
      </a:accent5>
      <a:accent6>
        <a:srgbClr val="00514E"/>
      </a:accent6>
      <a:hlink>
        <a:srgbClr val="B5B5B6"/>
      </a:hlink>
      <a:folHlink>
        <a:srgbClr val="BD9F68"/>
      </a:folHlink>
    </a:clrScheme>
    <a:fontScheme name="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78049</TotalTime>
  <Words>1167</Words>
  <Application>Microsoft Office PowerPoint</Application>
  <PresentationFormat>宽屏</PresentationFormat>
  <Paragraphs>160</Paragraphs>
  <Slides>17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等线</vt:lpstr>
      <vt:lpstr>微软雅黑</vt:lpstr>
      <vt:lpstr>Arial</vt:lpstr>
      <vt:lpstr>Cambria Math</vt:lpstr>
      <vt:lpstr>Office 主题​​</vt:lpstr>
      <vt:lpstr>Discrete Gaussians Modulo Sub-Lattices:  New Leftover Hash Lemmas for Discrete Gaussians</vt:lpstr>
      <vt:lpstr>Randomness is Useful</vt:lpstr>
      <vt:lpstr>Randomness Extraction</vt:lpstr>
      <vt:lpstr>Classic Randomness Extraction: Leftover hash Lemma</vt:lpstr>
      <vt:lpstr>Lattice</vt:lpstr>
      <vt:lpstr>Discrete Gaussian Distribution over Lattice</vt:lpstr>
      <vt:lpstr>Our Focus: LHL for Discrete Gaussian over Lattice</vt:lpstr>
      <vt:lpstr>Our Focus: LHL for Discrete Gaussian over Lattice</vt:lpstr>
      <vt:lpstr>Our Focus: LHL for Discrete Gaussian over Lattice</vt:lpstr>
      <vt:lpstr>Our New LHL for Discrete Gaussian</vt:lpstr>
      <vt:lpstr>Compute the Min-Entropy</vt:lpstr>
      <vt:lpstr>Compute the Min-Entropy</vt:lpstr>
      <vt:lpstr>Our New LHL for Discrete Gaussian Distribution</vt:lpstr>
      <vt:lpstr>Our New LHL for Discrete Gaussian Distribution</vt:lpstr>
      <vt:lpstr>Application: Hardness of Extended-MLWE</vt:lpstr>
      <vt:lpstr>Open Questions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SHEN Xiaodan</dc:creator>
  <cp:lastModifiedBy>Haoxiang Jin</cp:lastModifiedBy>
  <cp:revision>1878</cp:revision>
  <dcterms:created xsi:type="dcterms:W3CDTF">2021-12-04T09:40:10Z</dcterms:created>
  <dcterms:modified xsi:type="dcterms:W3CDTF">2025-05-12T13:19:23Z</dcterms:modified>
  <cp:contentStatus/>
</cp:coreProperties>
</file>

<file path=docProps/thumbnail.jpeg>
</file>